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lvl="0">
      <a:defRPr lang="sr-Latn-R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gradFill>
          <a:gsLst>
            <a:gs pos="0">
              <a:srgbClr val="E2DBCA"/>
            </a:gs>
            <a:gs pos="100000">
              <a:srgbClr val="CAC3B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A1251688-1286-47E0-BD86-F0D00EED0EBE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blipFill>
            <a:blip r:embed="rId2">
              <a:alphaModFix amt="45000"/>
            </a:blip>
            <a:tile sx="85518" sy="85518" algn="tl"/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481AEE4C-0906-4ADA-B68F-1AAAE2AD5598}"/>
              </a:ext>
            </a:extLst>
          </p:cNvPr>
          <p:cNvSpPr/>
          <p:nvPr/>
        </p:nvSpPr>
        <p:spPr>
          <a:xfrm>
            <a:off x="1307866" y="1267733"/>
            <a:ext cx="9576264" cy="430794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r="16200000" algn="tl">
              <a:srgbClr val="000000">
                <a:alpha val="66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4A6A1F2B-B9F1-4A8B-944E-33BB2B3C0302}"/>
              </a:ext>
            </a:extLst>
          </p:cNvPr>
          <p:cNvSpPr/>
          <p:nvPr/>
        </p:nvSpPr>
        <p:spPr>
          <a:xfrm>
            <a:off x="1447796" y="1411614"/>
            <a:ext cx="9296403" cy="4034771"/>
          </a:xfrm>
          <a:prstGeom prst="rect">
            <a:avLst/>
          </a:prstGeom>
          <a:noFill/>
          <a:ln w="6345" cap="sq">
            <a:solidFill>
              <a:srgbClr val="404040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15D43E0F-A8DB-45D3-BA88-6797DCAB8569}"/>
              </a:ext>
            </a:extLst>
          </p:cNvPr>
          <p:cNvSpPr/>
          <p:nvPr/>
        </p:nvSpPr>
        <p:spPr>
          <a:xfrm>
            <a:off x="5135883" y="1267733"/>
            <a:ext cx="1920240" cy="731520"/>
          </a:xfrm>
          <a:prstGeom prst="rect">
            <a:avLst/>
          </a:prstGeom>
          <a:solidFill>
            <a:srgbClr val="E3DED1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78AEC0EF-388E-4905-BFE4-A3F64DCCDCC1}"/>
              </a:ext>
            </a:extLst>
          </p:cNvPr>
          <p:cNvGrpSpPr/>
          <p:nvPr/>
        </p:nvGrpSpPr>
        <p:grpSpPr>
          <a:xfrm>
            <a:off x="5250183" y="1267733"/>
            <a:ext cx="1691640" cy="645292"/>
            <a:chOff x="5250183" y="1267733"/>
            <a:chExt cx="1691640" cy="645292"/>
          </a:xfrm>
        </p:grpSpPr>
        <p:cxnSp>
          <p:nvCxnSpPr>
            <p:cNvPr id="7" name="Straight Connector 16">
              <a:extLst>
                <a:ext uri="{FF2B5EF4-FFF2-40B4-BE49-F238E27FC236}">
                  <a16:creationId xmlns:a16="http://schemas.microsoft.com/office/drawing/2014/main" id="{109EDAFE-4B58-4990-B078-920CB8330376}"/>
                </a:ext>
              </a:extLst>
            </p:cNvPr>
            <p:cNvCxnSpPr/>
            <p:nvPr/>
          </p:nvCxnSpPr>
          <p:spPr>
            <a:xfrm>
              <a:off x="5250183" y="1267733"/>
              <a:ext cx="0" cy="640080"/>
            </a:xfrm>
            <a:prstGeom prst="straightConnector1">
              <a:avLst/>
            </a:prstGeom>
            <a:noFill/>
            <a:ln w="6345" cap="flat">
              <a:solidFill>
                <a:srgbClr val="000000"/>
              </a:solidFill>
              <a:prstDash val="solid"/>
              <a:miter/>
            </a:ln>
          </p:spPr>
        </p:cxnSp>
        <p:cxnSp>
          <p:nvCxnSpPr>
            <p:cNvPr id="8" name="Straight Connector 17">
              <a:extLst>
                <a:ext uri="{FF2B5EF4-FFF2-40B4-BE49-F238E27FC236}">
                  <a16:creationId xmlns:a16="http://schemas.microsoft.com/office/drawing/2014/main" id="{0C28236C-4CD7-46AD-BD38-B08634B258B3}"/>
                </a:ext>
              </a:extLst>
            </p:cNvPr>
            <p:cNvCxnSpPr/>
            <p:nvPr/>
          </p:nvCxnSpPr>
          <p:spPr>
            <a:xfrm>
              <a:off x="6941823" y="1267733"/>
              <a:ext cx="0" cy="640080"/>
            </a:xfrm>
            <a:prstGeom prst="straightConnector1">
              <a:avLst/>
            </a:prstGeom>
            <a:noFill/>
            <a:ln w="6345" cap="flat">
              <a:solidFill>
                <a:srgbClr val="000000"/>
              </a:solidFill>
              <a:prstDash val="solid"/>
              <a:miter/>
            </a:ln>
          </p:spPr>
        </p:cxnSp>
        <p:cxnSp>
          <p:nvCxnSpPr>
            <p:cNvPr id="9" name="Straight Connector 18">
              <a:extLst>
                <a:ext uri="{FF2B5EF4-FFF2-40B4-BE49-F238E27FC236}">
                  <a16:creationId xmlns:a16="http://schemas.microsoft.com/office/drawing/2014/main" id="{AC03F7B5-6EDC-47EE-91DD-534A1358E7CB}"/>
                </a:ext>
              </a:extLst>
            </p:cNvPr>
            <p:cNvCxnSpPr/>
            <p:nvPr/>
          </p:nvCxnSpPr>
          <p:spPr>
            <a:xfrm>
              <a:off x="5250183" y="1913025"/>
              <a:ext cx="1691640" cy="0"/>
            </a:xfrm>
            <a:prstGeom prst="straightConnector1">
              <a:avLst/>
            </a:prstGeom>
            <a:noFill/>
            <a:ln w="6345" cap="flat">
              <a:solidFill>
                <a:srgbClr val="000000"/>
              </a:solidFill>
              <a:prstDash val="solid"/>
              <a:miter/>
            </a:ln>
          </p:spPr>
        </p:cxn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D26ADDF3-28F2-424D-B281-E3BBB67E64C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61703" y="2091260"/>
            <a:ext cx="9068589" cy="2590796"/>
          </a:xfrm>
        </p:spPr>
        <p:txBody>
          <a:bodyPr anchorCtr="1">
            <a:noAutofit/>
          </a:bodyPr>
          <a:lstStyle>
            <a:lvl1pPr algn="ctr">
              <a:lnSpc>
                <a:spcPct val="83000"/>
              </a:lnSpc>
              <a:defRPr sz="7200" cap="all" spc="-1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E7A65D3-B96F-4A7A-BFEB-CECB7066CC7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62096" y="4682066"/>
            <a:ext cx="9070848" cy="457200"/>
          </a:xfrm>
        </p:spPr>
        <p:txBody>
          <a:bodyPr anchorCtr="1"/>
          <a:lstStyle>
            <a:lvl1pPr marL="0" indent="0" algn="ctr">
              <a:spcBef>
                <a:spcPts val="0"/>
              </a:spcBef>
              <a:buNone/>
              <a:defRPr sz="1600" spc="80"/>
            </a:lvl1pPr>
          </a:lstStyle>
          <a:p>
            <a:pPr lvl="0"/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12" name="Date Placeholder 19">
            <a:extLst>
              <a:ext uri="{FF2B5EF4-FFF2-40B4-BE49-F238E27FC236}">
                <a16:creationId xmlns:a16="http://schemas.microsoft.com/office/drawing/2014/main" id="{5E41814E-DCB8-45F1-B43E-B8677203D1E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5318763" y="1341251"/>
            <a:ext cx="1554480" cy="527215"/>
          </a:xfrm>
        </p:spPr>
        <p:txBody>
          <a:bodyPr anchorCtr="1"/>
          <a:lstStyle>
            <a:lvl1pPr algn="ctr">
              <a:defRPr sz="1300">
                <a:solidFill>
                  <a:srgbClr val="000000"/>
                </a:solidFill>
              </a:defRPr>
            </a:lvl1pPr>
          </a:lstStyle>
          <a:p>
            <a:pPr lvl="0"/>
            <a:fld id="{B8C3697B-D2A6-4A00-AF3E-BB7FEF1957A8}" type="datetime1">
              <a:rPr lang="hr-HR"/>
              <a:pPr lvl="0"/>
              <a:t>11.3.2021.</a:t>
            </a:fld>
            <a:endParaRPr lang="hr-HR"/>
          </a:p>
        </p:txBody>
      </p:sp>
      <p:sp>
        <p:nvSpPr>
          <p:cNvPr id="13" name="Footer Placeholder 20">
            <a:extLst>
              <a:ext uri="{FF2B5EF4-FFF2-40B4-BE49-F238E27FC236}">
                <a16:creationId xmlns:a16="http://schemas.microsoft.com/office/drawing/2014/main" id="{1AAEA5D2-2B36-4E14-B269-4D8E4DCBE63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453896" y="5211055"/>
            <a:ext cx="5905496" cy="228600"/>
          </a:xfrm>
        </p:spPr>
        <p:txBody>
          <a:bodyPr anchorCtr="0"/>
          <a:lstStyle>
            <a:lvl1pPr algn="l">
              <a:defRPr/>
            </a:lvl1pPr>
          </a:lstStyle>
          <a:p>
            <a:pPr lvl="0"/>
            <a:endParaRPr lang="hr-HR"/>
          </a:p>
        </p:txBody>
      </p:sp>
      <p:sp>
        <p:nvSpPr>
          <p:cNvPr id="14" name="Slide Number Placeholder 21">
            <a:extLst>
              <a:ext uri="{FF2B5EF4-FFF2-40B4-BE49-F238E27FC236}">
                <a16:creationId xmlns:a16="http://schemas.microsoft.com/office/drawing/2014/main" id="{75556E6F-430A-48D1-9E2D-B8FA74959F7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06918" y="5212080"/>
            <a:ext cx="2111879" cy="228600"/>
          </a:xfrm>
        </p:spPr>
        <p:txBody>
          <a:bodyPr/>
          <a:lstStyle>
            <a:lvl1pPr>
              <a:defRPr/>
            </a:lvl1pPr>
          </a:lstStyle>
          <a:p>
            <a:pPr lvl="0"/>
            <a:fld id="{97941576-D9D6-4B2A-8759-44675931E53A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006017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4E179-BA4A-4618-BED4-833B07EDC29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676D40-2C8E-4220-B009-6E970466D95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82981-CB33-4F83-BDC0-5584B567D7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2C6F08-E01D-4B25-91AA-120CB3AB5E2C}" type="datetime1">
              <a:rPr lang="hr-HR"/>
              <a:pPr lvl="0"/>
              <a:t>11.3.2021.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DB23D-5DE8-4346-A0FA-837A42CE563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E384C-921F-4F1E-BE22-7649103FB4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7D7B5C-1360-47DF-8DA6-EB6A5295338F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584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24516E-25AE-4841-83CE-3107D68E268A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991596" y="761996"/>
            <a:ext cx="2362196" cy="525780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F6CED0-7206-44D5-86F2-CF00AA7DE94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761996"/>
            <a:ext cx="8077196" cy="52578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8F313-A938-4654-87E7-C92A766F762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232C5B-A821-4EAB-93A9-4A063AE3F01E}" type="datetime1">
              <a:rPr lang="hr-HR"/>
              <a:pPr lvl="0"/>
              <a:t>11.3.2021.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FBFAF-9B84-4659-9160-175EC51CF6D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D5B16-672D-4865-90F5-95E29A8C5DA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14B574-2788-4D8B-8C04-1F812D52787F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525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C7D57-4320-4E7D-9CC2-DEAE3A687BE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EAEEC-D7E0-4BE4-8229-B2FEBD6FDC9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010942E1-CCC1-44A0-BBF0-E4B5A386C43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644DC0-764A-4011-A642-2E5673D13A52}" type="datetime1">
              <a:rPr lang="hr-HR"/>
              <a:pPr lvl="0"/>
              <a:t>11.3.2021.</a:t>
            </a:fld>
            <a:endParaRPr lang="hr-HR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5F33A1E9-AE5C-44CC-9375-0AC393C49D2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30B7302-B2E2-4776-AEAB-509F20C6BE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10F7E7-6D95-47B2-B986-EA8E4E31E2E9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414001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gradFill>
          <a:gsLst>
            <a:gs pos="0">
              <a:srgbClr val="E2DBCA"/>
            </a:gs>
            <a:gs pos="100000">
              <a:srgbClr val="CAC3B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>
            <a:extLst>
              <a:ext uri="{FF2B5EF4-FFF2-40B4-BE49-F238E27FC236}">
                <a16:creationId xmlns:a16="http://schemas.microsoft.com/office/drawing/2014/main" id="{07890BE6-0CC5-40B8-9D05-8D0182B70E96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blipFill>
            <a:blip r:embed="rId2">
              <a:alphaModFix amt="45000"/>
            </a:blip>
            <a:tile sx="85518" sy="85518" algn="tl"/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22">
            <a:extLst>
              <a:ext uri="{FF2B5EF4-FFF2-40B4-BE49-F238E27FC236}">
                <a16:creationId xmlns:a16="http://schemas.microsoft.com/office/drawing/2014/main" id="{4EFF4016-13D9-4E98-8BFE-29546CA50484}"/>
              </a:ext>
            </a:extLst>
          </p:cNvPr>
          <p:cNvSpPr/>
          <p:nvPr/>
        </p:nvSpPr>
        <p:spPr>
          <a:xfrm>
            <a:off x="1307866" y="1267733"/>
            <a:ext cx="9576264" cy="430794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r="16200000" algn="tl">
              <a:srgbClr val="000000">
                <a:alpha val="66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68D15F62-E7E8-4E69-99DC-8EC5F9541E30}"/>
              </a:ext>
            </a:extLst>
          </p:cNvPr>
          <p:cNvSpPr/>
          <p:nvPr/>
        </p:nvSpPr>
        <p:spPr>
          <a:xfrm>
            <a:off x="1447796" y="1411614"/>
            <a:ext cx="9296403" cy="4034771"/>
          </a:xfrm>
          <a:prstGeom prst="rect">
            <a:avLst/>
          </a:prstGeom>
          <a:noFill/>
          <a:ln w="6345" cap="sq">
            <a:solidFill>
              <a:srgbClr val="404040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3A2B537D-C5DE-492D-9705-AAB24A405A78}"/>
              </a:ext>
            </a:extLst>
          </p:cNvPr>
          <p:cNvSpPr/>
          <p:nvPr/>
        </p:nvSpPr>
        <p:spPr>
          <a:xfrm>
            <a:off x="5135883" y="1267733"/>
            <a:ext cx="1920240" cy="731520"/>
          </a:xfrm>
          <a:prstGeom prst="rect">
            <a:avLst/>
          </a:prstGeom>
          <a:solidFill>
            <a:srgbClr val="E3DED1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6" name="Group 30">
            <a:extLst>
              <a:ext uri="{FF2B5EF4-FFF2-40B4-BE49-F238E27FC236}">
                <a16:creationId xmlns:a16="http://schemas.microsoft.com/office/drawing/2014/main" id="{B32F1BD1-B004-4AC5-A8E6-B693D92AE21A}"/>
              </a:ext>
            </a:extLst>
          </p:cNvPr>
          <p:cNvGrpSpPr/>
          <p:nvPr/>
        </p:nvGrpSpPr>
        <p:grpSpPr>
          <a:xfrm>
            <a:off x="5250183" y="1267733"/>
            <a:ext cx="1691640" cy="645292"/>
            <a:chOff x="5250183" y="1267733"/>
            <a:chExt cx="1691640" cy="645292"/>
          </a:xfrm>
        </p:grpSpPr>
        <p:cxnSp>
          <p:nvCxnSpPr>
            <p:cNvPr id="7" name="Straight Connector 31">
              <a:extLst>
                <a:ext uri="{FF2B5EF4-FFF2-40B4-BE49-F238E27FC236}">
                  <a16:creationId xmlns:a16="http://schemas.microsoft.com/office/drawing/2014/main" id="{B7E98F0D-0906-4EAD-A3F6-BFAD924B93F2}"/>
                </a:ext>
              </a:extLst>
            </p:cNvPr>
            <p:cNvCxnSpPr/>
            <p:nvPr/>
          </p:nvCxnSpPr>
          <p:spPr>
            <a:xfrm>
              <a:off x="5250183" y="1267733"/>
              <a:ext cx="0" cy="640080"/>
            </a:xfrm>
            <a:prstGeom prst="straightConnector1">
              <a:avLst/>
            </a:prstGeom>
            <a:noFill/>
            <a:ln w="6345" cap="flat">
              <a:solidFill>
                <a:srgbClr val="000000"/>
              </a:solidFill>
              <a:prstDash val="solid"/>
              <a:miter/>
            </a:ln>
          </p:spPr>
        </p:cxnSp>
        <p:cxnSp>
          <p:nvCxnSpPr>
            <p:cNvPr id="8" name="Straight Connector 32">
              <a:extLst>
                <a:ext uri="{FF2B5EF4-FFF2-40B4-BE49-F238E27FC236}">
                  <a16:creationId xmlns:a16="http://schemas.microsoft.com/office/drawing/2014/main" id="{6DFEE4FE-1CD0-4CA0-9383-EBAE1CA3D8DB}"/>
                </a:ext>
              </a:extLst>
            </p:cNvPr>
            <p:cNvCxnSpPr/>
            <p:nvPr/>
          </p:nvCxnSpPr>
          <p:spPr>
            <a:xfrm>
              <a:off x="6941823" y="1267733"/>
              <a:ext cx="0" cy="640080"/>
            </a:xfrm>
            <a:prstGeom prst="straightConnector1">
              <a:avLst/>
            </a:prstGeom>
            <a:noFill/>
            <a:ln w="6345" cap="flat">
              <a:solidFill>
                <a:srgbClr val="000000"/>
              </a:solidFill>
              <a:prstDash val="solid"/>
              <a:miter/>
            </a:ln>
          </p:spPr>
        </p:cxnSp>
        <p:cxnSp>
          <p:nvCxnSpPr>
            <p:cNvPr id="9" name="Straight Connector 33">
              <a:extLst>
                <a:ext uri="{FF2B5EF4-FFF2-40B4-BE49-F238E27FC236}">
                  <a16:creationId xmlns:a16="http://schemas.microsoft.com/office/drawing/2014/main" id="{EA99D29F-FDD8-4A60-B796-7D8C369295E5}"/>
                </a:ext>
              </a:extLst>
            </p:cNvPr>
            <p:cNvCxnSpPr/>
            <p:nvPr/>
          </p:nvCxnSpPr>
          <p:spPr>
            <a:xfrm>
              <a:off x="5250183" y="1913025"/>
              <a:ext cx="1691640" cy="0"/>
            </a:xfrm>
            <a:prstGeom prst="straightConnector1">
              <a:avLst/>
            </a:prstGeom>
            <a:noFill/>
            <a:ln w="6345" cap="flat">
              <a:solidFill>
                <a:srgbClr val="000000"/>
              </a:solidFill>
              <a:prstDash val="solid"/>
              <a:miter/>
            </a:ln>
          </p:spPr>
        </p:cxn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D5AEDB77-DA8D-467D-8B01-C0D02C3B7F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3624" y="2094305"/>
            <a:ext cx="9070848" cy="2587751"/>
          </a:xfrm>
        </p:spPr>
        <p:txBody>
          <a:bodyPr anchorCtr="1">
            <a:noAutofit/>
          </a:bodyPr>
          <a:lstStyle>
            <a:lvl1pPr algn="ctr">
              <a:lnSpc>
                <a:spcPct val="83000"/>
              </a:lnSpc>
              <a:defRPr sz="7200" cap="all" spc="-1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1D39B8D-5EBF-4ECB-AF08-FB815ECDDB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63624" y="4682066"/>
            <a:ext cx="9070848" cy="457200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7D73954-5626-4FCD-BA7A-B3F5C2BFCD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5321807" y="1344506"/>
            <a:ext cx="1554480" cy="530352"/>
          </a:xfrm>
        </p:spPr>
        <p:txBody>
          <a:bodyPr anchorCtr="1"/>
          <a:lstStyle>
            <a:lvl1pPr algn="ctr">
              <a:defRPr sz="1300">
                <a:solidFill>
                  <a:srgbClr val="000000"/>
                </a:solidFill>
              </a:defRPr>
            </a:lvl1pPr>
          </a:lstStyle>
          <a:p>
            <a:pPr lvl="0"/>
            <a:fld id="{FAD5B939-C765-42F4-BA77-D8BDEA1F0F44}" type="datetime1">
              <a:rPr lang="hr-HR"/>
              <a:pPr lvl="0"/>
              <a:t>11.3.2021.</a:t>
            </a:fld>
            <a:endParaRPr lang="hr-HR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4C2D686-7B0E-4D9A-A836-A4391180474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453548" y="5211055"/>
            <a:ext cx="5907024" cy="228600"/>
          </a:xfrm>
        </p:spPr>
        <p:txBody>
          <a:bodyPr anchorCtr="0"/>
          <a:lstStyle>
            <a:lvl1pPr algn="l">
              <a:defRPr/>
            </a:lvl1pPr>
          </a:lstStyle>
          <a:p>
            <a:pPr lvl="0"/>
            <a:endParaRPr lang="hr-HR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B454B8A-1FCD-4E87-938D-2A742A8BCF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04504" y="5211055"/>
            <a:ext cx="2112263" cy="228600"/>
          </a:xfrm>
        </p:spPr>
        <p:txBody>
          <a:bodyPr/>
          <a:lstStyle>
            <a:lvl1pPr>
              <a:defRPr/>
            </a:lvl1pPr>
          </a:lstStyle>
          <a:p>
            <a:pPr lvl="0"/>
            <a:fld id="{D3C49755-96F3-4FE1-94D8-0143F3C11686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289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7CE25F4A-CFB7-4EB8-B5D1-9DEBD28A542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CB46A-735B-42D0-A4B6-5D09B0BC390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66803" y="2103120"/>
            <a:ext cx="4754880" cy="37490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E67543-BE1A-4771-B75B-E69117DE48F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370323" y="2103120"/>
            <a:ext cx="4754880" cy="37490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25F3B3-AAFE-48C5-BB51-DBD6304A36D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1EDDDE-786D-400F-A1C6-98C9B6B547A0}" type="datetime1">
              <a:rPr lang="hr-HR"/>
              <a:pPr lvl="0"/>
              <a:t>11.3.2021.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83B10-6B7E-4B34-9B62-1401920F005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F7C6BB-6B63-43E1-9C33-FE917DAB6B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186ABE-C375-4D6F-B27A-A1D0B09D3DEA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502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8A8C8-85D3-479E-9354-320AF27865A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8FEE9-135E-480D-9864-AA40CA2D0D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 anchorCtr="1"/>
          <a:lstStyle>
            <a:lvl1pPr marL="0" indent="0" algn="ctr">
              <a:spcBef>
                <a:spcPts val="0"/>
              </a:spcBef>
              <a:buNone/>
              <a:defRPr sz="1900">
                <a:solidFill>
                  <a:srgbClr val="1485A4"/>
                </a:solidFill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09262-9762-452C-8552-88E25A8B06E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069848" y="2755901"/>
            <a:ext cx="4754880" cy="3200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EE8F93-839E-489F-B805-B5876B7F554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373368" y="2074334"/>
            <a:ext cx="4754880" cy="640080"/>
          </a:xfrm>
        </p:spPr>
        <p:txBody>
          <a:bodyPr anchor="ctr" anchorCtr="1"/>
          <a:lstStyle>
            <a:lvl1pPr marL="0" indent="0" algn="ctr">
              <a:spcBef>
                <a:spcPts val="0"/>
              </a:spcBef>
              <a:buNone/>
              <a:defRPr sz="1900">
                <a:solidFill>
                  <a:srgbClr val="1485A4"/>
                </a:solidFill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3FDDB-C35D-4B5E-B9E3-D810B651440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373368" y="2756577"/>
            <a:ext cx="4754880" cy="3200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341688-289B-4CA5-A87D-EF2CFA336D6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D3E4E1-342C-4276-A478-5FF698156A06}" type="datetime1">
              <a:rPr lang="hr-HR"/>
              <a:pPr lvl="0"/>
              <a:t>11.3.2021.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E2A220-810D-42E7-80B4-D6AF06A8CAE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4F3ED7-E05C-4C8F-B942-9493140408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92E077-E4F6-4C7A-A84E-D5CA0FB6DE3E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0513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ECCA0-5783-4C80-B281-07A46ADE4EB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EEBA44-D5B1-4468-94A9-FA881373826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D341EE-913F-46FC-88AD-35543B448A86}" type="datetime1">
              <a:rPr lang="hr-HR"/>
              <a:pPr lvl="0"/>
              <a:t>11.3.2021.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55D33D-730B-487E-9E7F-03E01F6C305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9E3FE-6FDE-4568-A2A9-0C35DE5D5B6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DDE190-806F-4101-AE00-844A8CA20FDA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73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D8F60A-588A-47C5-91C6-CDF15F49C0F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34898A-4BDF-471F-9C40-643D52D01C77}" type="datetime1">
              <a:rPr lang="hr-HR"/>
              <a:pPr lvl="0"/>
              <a:t>11.3.2021.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2BCBF1-D479-4CAD-98D7-60EDEC1F656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A1745-1199-445B-9973-66B7399DBA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116E4E-B00C-48CC-A49D-D452D21BBA10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1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AD970A4A-ECFB-42CE-AB52-15EB56A57E6C}"/>
              </a:ext>
            </a:extLst>
          </p:cNvPr>
          <p:cNvSpPr/>
          <p:nvPr/>
        </p:nvSpPr>
        <p:spPr>
          <a:xfrm>
            <a:off x="245525" y="237744"/>
            <a:ext cx="8531352" cy="6382512"/>
          </a:xfrm>
          <a:prstGeom prst="rect">
            <a:avLst/>
          </a:prstGeom>
          <a:solidFill>
            <a:srgbClr val="E3DED1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1DD2C27B-3A5A-4C12-A950-E68A8DFA2DD0}"/>
              </a:ext>
            </a:extLst>
          </p:cNvPr>
          <p:cNvSpPr/>
          <p:nvPr/>
        </p:nvSpPr>
        <p:spPr>
          <a:xfrm>
            <a:off x="9020382" y="237744"/>
            <a:ext cx="2926080" cy="6382512"/>
          </a:xfrm>
          <a:prstGeom prst="rect">
            <a:avLst/>
          </a:prstGeom>
          <a:solidFill>
            <a:srgbClr val="1CADE4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9F200E-5E16-431D-8675-9DC4D2B744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96403" y="607390"/>
            <a:ext cx="2430776" cy="1645920"/>
          </a:xfrm>
        </p:spPr>
        <p:txBody>
          <a:bodyPr anchor="b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675A8F-38FB-4386-BDE0-1A9353D9B70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5800" y="609603"/>
            <a:ext cx="7772400" cy="53339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C1DF337-E9F1-419E-A50D-00ACCC0B834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296403" y="2286000"/>
            <a:ext cx="2430776" cy="3505196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AF1F1FED-36E5-41FE-B60F-B14D71EE353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04076A-EB0B-44E7-8F83-7D95183AABC3}" type="datetime1">
              <a:rPr lang="hr-HR"/>
              <a:pPr lvl="0"/>
              <a:t>11.3.2021.</a:t>
            </a:fld>
            <a:endParaRPr lang="hr-HR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8439DADB-9B7F-48B6-9B07-496307672B3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 anchorCtr="0"/>
          <a:lstStyle>
            <a:lvl1pPr algn="r">
              <a:defRPr/>
            </a:lvl1pPr>
          </a:lstStyle>
          <a:p>
            <a:pPr lvl="0"/>
            <a:endParaRPr lang="hr-HR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35AE2D55-4316-4B44-8190-DFFABACD7B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393673" y="622300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0AF539C9-A72B-4F1A-BEF4-DA21EF7CA512}" type="slidenum">
              <a:t>‹#›</a:t>
            </a:fld>
            <a:endParaRPr lang="hr-HR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AF60A03A-5176-45C3-9397-4521CBAAF8CF}"/>
              </a:ext>
            </a:extLst>
          </p:cNvPr>
          <p:cNvSpPr/>
          <p:nvPr/>
        </p:nvSpPr>
        <p:spPr>
          <a:xfrm>
            <a:off x="9157542" y="374904"/>
            <a:ext cx="2651760" cy="6108192"/>
          </a:xfrm>
          <a:prstGeom prst="rect">
            <a:avLst/>
          </a:prstGeom>
          <a:noFill/>
          <a:ln w="6345" cap="sq">
            <a:solidFill>
              <a:srgbClr val="FFFFFF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568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AF2AC346-F734-442F-BE69-902545A3A2BE}"/>
              </a:ext>
            </a:extLst>
          </p:cNvPr>
          <p:cNvSpPr/>
          <p:nvPr/>
        </p:nvSpPr>
        <p:spPr>
          <a:xfrm>
            <a:off x="9020382" y="237744"/>
            <a:ext cx="2926080" cy="6382512"/>
          </a:xfrm>
          <a:prstGeom prst="rect">
            <a:avLst/>
          </a:prstGeom>
          <a:solidFill>
            <a:srgbClr val="1CADE4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966E8DA-3549-4E6E-AA09-6BADFD6F40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96403" y="603504"/>
            <a:ext cx="2432304" cy="1645920"/>
          </a:xfrm>
        </p:spPr>
        <p:txBody>
          <a:bodyPr anchor="b">
            <a:no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F636332-421E-4903-AD41-AD13FDC5D7F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228600" y="237744"/>
            <a:ext cx="8531352" cy="6382512"/>
          </a:xfrm>
          <a:solidFill>
            <a:srgbClr val="77CEEF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9B6B1BA-7CE6-420F-AA06-4476B0E4F68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296403" y="2286000"/>
            <a:ext cx="2432304" cy="3502151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343B739-C22D-4417-BEFD-2DF2C806CFB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dist="6348" dir="2700000">
                    <a:srgbClr val="000000"/>
                  </a:outerShdw>
                </a:effectLst>
              </a:defRPr>
            </a:lvl1pPr>
          </a:lstStyle>
          <a:p>
            <a:pPr lvl="0"/>
            <a:fld id="{C75F57AC-FF7E-48BB-A9B5-1B7B12172539}" type="datetime1">
              <a:rPr lang="hr-HR"/>
              <a:pPr lvl="0"/>
              <a:t>11.3.2021.</a:t>
            </a:fld>
            <a:endParaRPr lang="hr-HR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248BC77-AA05-4B23-8F6E-247851AAB4A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 anchorCtr="0"/>
          <a:lstStyle>
            <a:lvl1pPr algn="r" defTabSz="914400">
              <a:defRPr>
                <a:solidFill>
                  <a:srgbClr val="FFFFFF"/>
                </a:solidFill>
                <a:effectLst>
                  <a:outerShdw dist="6348" dir="2700000">
                    <a:srgbClr val="000000"/>
                  </a:outerShdw>
                </a:effectLst>
              </a:defRPr>
            </a:lvl1pPr>
          </a:lstStyle>
          <a:p>
            <a:pPr lvl="0"/>
            <a:endParaRPr lang="hr-HR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E8EA865-0FE6-4374-AC66-C57CF72DE01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20E6388A-68A3-4929-8CD8-5D0CBBAED04C}" type="slidenum">
              <a:t>‹#›</a:t>
            </a:fld>
            <a:endParaRPr lang="hr-HR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42F5B963-7DF8-4038-BED0-3194CFBE22D8}"/>
              </a:ext>
            </a:extLst>
          </p:cNvPr>
          <p:cNvSpPr/>
          <p:nvPr/>
        </p:nvSpPr>
        <p:spPr>
          <a:xfrm>
            <a:off x="9157542" y="374904"/>
            <a:ext cx="2651760" cy="6108192"/>
          </a:xfrm>
          <a:prstGeom prst="rect">
            <a:avLst/>
          </a:prstGeom>
          <a:noFill/>
          <a:ln w="6345" cap="sq">
            <a:solidFill>
              <a:srgbClr val="FFFFFF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24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242D2AAB-4E2D-4538-B0C6-A2508A46BEF2}"/>
              </a:ext>
            </a:extLst>
          </p:cNvPr>
          <p:cNvSpPr/>
          <p:nvPr/>
        </p:nvSpPr>
        <p:spPr>
          <a:xfrm>
            <a:off x="234699" y="237744"/>
            <a:ext cx="11722608" cy="6382512"/>
          </a:xfrm>
          <a:prstGeom prst="rect">
            <a:avLst/>
          </a:prstGeom>
          <a:solidFill>
            <a:srgbClr val="E3DED1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2BA7AE1-CFAA-40CF-83D3-6773AF3B56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803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6D63F60-2A0F-485F-8284-8E93EC05ED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6803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55545C9-3BAC-4C51-B746-761F4A49E46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274320" y="6307668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000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</a:defRPr>
            </a:lvl1pPr>
          </a:lstStyle>
          <a:p>
            <a:pPr lvl="0"/>
            <a:fld id="{CF57D331-FE08-4416-8AF1-CAA6855F2351}" type="datetime1">
              <a:rPr lang="hr-HR"/>
              <a:pPr lvl="0"/>
              <a:t>11.3.2021.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229A28-1BFE-4EA2-91ED-81E0890D7A4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89963" y="6307668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000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</a:defRPr>
            </a:lvl1pPr>
          </a:lstStyle>
          <a:p>
            <a:pPr lvl="0"/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7F5F44-EE49-4FCF-8EFF-28D0506A35F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469880" y="6307668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000" b="0" i="0" u="none" strike="noStrike" kern="1200" cap="none" spc="0" baseline="0">
                <a:solidFill>
                  <a:srgbClr val="404040"/>
                </a:solidFill>
                <a:uFillTx/>
                <a:latin typeface="Century Gothic"/>
              </a:defRPr>
            </a:lvl1pPr>
          </a:lstStyle>
          <a:p>
            <a:pPr lvl="0"/>
            <a:fld id="{2A7EFD8A-4415-497F-BAC1-B2C0D5576FC7}" type="slidenum"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hr-HR" sz="4800" b="0" i="0" u="none" strike="noStrike" kern="1200" cap="none" spc="0" baseline="0">
          <a:solidFill>
            <a:srgbClr val="262626"/>
          </a:solidFill>
          <a:uFillTx/>
          <a:latin typeface="Century Gothic"/>
        </a:defRPr>
      </a:lvl1pPr>
    </p:titleStyle>
    <p:bodyStyle>
      <a:lvl1pPr marL="182880" marR="0" lvl="0" indent="-182880" algn="l" defTabSz="914400" rtl="0" fontAlgn="auto" hangingPunct="1">
        <a:lnSpc>
          <a:spcPct val="100000"/>
        </a:lnSpc>
        <a:spcBef>
          <a:spcPts val="900"/>
        </a:spcBef>
        <a:spcAft>
          <a:spcPts val="0"/>
        </a:spcAft>
        <a:buClr>
          <a:srgbClr val="262626"/>
        </a:buClr>
        <a:buSzPct val="100000"/>
        <a:buFont typeface="Garamond" pitchFamily="18"/>
        <a:buChar char="◦"/>
        <a:tabLst/>
        <a:defRPr lang="hr-HR" sz="1800" b="0" i="0" u="none" strike="noStrike" kern="1200" cap="none" spc="0" baseline="0">
          <a:solidFill>
            <a:srgbClr val="000000"/>
          </a:solidFill>
          <a:uFillTx/>
          <a:latin typeface="Century Gothic"/>
        </a:defRPr>
      </a:lvl1pPr>
      <a:lvl2pPr marL="457200" marR="0" lvl="1" indent="-18288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262626"/>
        </a:buClr>
        <a:buSzPct val="100000"/>
        <a:buFont typeface="Garamond" pitchFamily="18"/>
        <a:buChar char="◦"/>
        <a:tabLst/>
        <a:defRPr lang="hr-HR" sz="1600" b="0" i="0" u="none" strike="noStrike" kern="1200" cap="none" spc="0" baseline="0">
          <a:solidFill>
            <a:srgbClr val="000000"/>
          </a:solidFill>
          <a:uFillTx/>
          <a:latin typeface="Century Gothic"/>
        </a:defRPr>
      </a:lvl2pPr>
      <a:lvl3pPr marL="731520" marR="0" lvl="2" indent="-18288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262626"/>
        </a:buClr>
        <a:buSzPct val="100000"/>
        <a:buFont typeface="Garamond" pitchFamily="18"/>
        <a:buChar char="◦"/>
        <a:tabLst/>
        <a:defRPr lang="hr-HR" sz="1400" b="0" i="0" u="none" strike="noStrike" kern="1200" cap="none" spc="0" baseline="0">
          <a:solidFill>
            <a:srgbClr val="000000"/>
          </a:solidFill>
          <a:uFillTx/>
          <a:latin typeface="Century Gothic"/>
        </a:defRPr>
      </a:lvl3pPr>
      <a:lvl4pPr marL="1005840" marR="0" lvl="3" indent="-18288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262626"/>
        </a:buClr>
        <a:buSzPct val="100000"/>
        <a:buFont typeface="Garamond" pitchFamily="18"/>
        <a:buChar char="◦"/>
        <a:tabLst/>
        <a:defRPr lang="hr-HR" sz="1400" b="0" i="0" u="none" strike="noStrike" kern="1200" cap="none" spc="0" baseline="0">
          <a:solidFill>
            <a:srgbClr val="000000"/>
          </a:solidFill>
          <a:uFillTx/>
          <a:latin typeface="Century Gothic"/>
        </a:defRPr>
      </a:lvl4pPr>
      <a:lvl5pPr marL="1280160" marR="0" lvl="4" indent="-18288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262626"/>
        </a:buClr>
        <a:buSzPct val="100000"/>
        <a:buFont typeface="Garamond" pitchFamily="18"/>
        <a:buChar char="◦"/>
        <a:tabLst/>
        <a:defRPr lang="hr-HR" sz="1400" b="0" i="0" u="none" strike="noStrike" kern="1200" cap="none" spc="0" baseline="0">
          <a:solidFill>
            <a:srgbClr val="000000"/>
          </a:solidFill>
          <a:uFillTx/>
          <a:latin typeface="Century Gothic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5">
    <p:bg>
      <p:bgPr>
        <a:blipFill>
          <a:blip r:embed="rId2">
            <a:alphaModFix amt="6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675950-D8BE-41A3-AE26-8A4820702F24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hr-HR">
                <a:latin typeface="Showcard Gothic" pitchFamily="82"/>
              </a:rPr>
              <a:t>KAKO SE NOSITI S VIROZAMA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5CFFB53-6B81-4165-AD23-E5224846F3C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B1EE6D-F437-4444-98B6-3E27F5BA2CE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4300"/>
              <a:t>Zašto se kaže da je čistoća pola zdravlja?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2B55BF9-AF32-4F1B-9051-5844374DA21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/>
              <a:buChar char="Ø"/>
            </a:pPr>
            <a:r>
              <a:rPr lang="hr-HR" dirty="0"/>
              <a:t>Zbog toga što je npr. u davnim vremenima nije bila otkrivena medicina koja </a:t>
            </a:r>
            <a:r>
              <a:rPr lang="hr-HR"/>
              <a:t>bi liječila </a:t>
            </a:r>
            <a:r>
              <a:rPr lang="hr-HR" dirty="0"/>
              <a:t>različite oblike bolesti koji su bili od strane nečistoće. Što bi značilo da održavanjem higijene ostajemo zdravi.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0BF40DE7-C419-476F-A44F-9019C0E61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3" y="3399419"/>
            <a:ext cx="4661858" cy="262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82B60F-37D7-4721-933A-57F327125CD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Pravilno kihanje i kašljanje</a:t>
            </a:r>
          </a:p>
        </p:txBody>
      </p:sp>
      <p:sp>
        <p:nvSpPr>
          <p:cNvPr id="3" name="Rezervirano mjesto sadržaja 6">
            <a:extLst>
              <a:ext uri="{FF2B5EF4-FFF2-40B4-BE49-F238E27FC236}">
                <a16:creationId xmlns:a16="http://schemas.microsoft.com/office/drawing/2014/main" id="{BB519C2F-68D7-4E6F-9F67-AB2A0805E91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/>
              <a:buChar char="Ø"/>
            </a:pPr>
            <a:r>
              <a:rPr lang="hr-HR"/>
              <a:t>Poželjno je usta i nos prekriti rupčićem </a:t>
            </a:r>
          </a:p>
          <a:p>
            <a:pPr lvl="0">
              <a:buFont typeface="Wingdings" pitchFamily="2"/>
              <a:buChar char="Ø"/>
            </a:pPr>
            <a:r>
              <a:rPr lang="hr-HR"/>
              <a:t>Ako trebamo kašljati ili kihati, a ipak nemamo maramicu, poželjno je usta prekriti makar podlakticom jer je ona rjeđe u doticaju s drugim ljudima i predmetima</a:t>
            </a:r>
          </a:p>
        </p:txBody>
      </p:sp>
      <p:pic>
        <p:nvPicPr>
          <p:cNvPr id="4" name="Slika 8">
            <a:extLst>
              <a:ext uri="{FF2B5EF4-FFF2-40B4-BE49-F238E27FC236}">
                <a16:creationId xmlns:a16="http://schemas.microsoft.com/office/drawing/2014/main" id="{D4F1EE06-D672-4794-BD95-304CC7708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794" y="3192005"/>
            <a:ext cx="3023399" cy="3023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10">
            <a:extLst>
              <a:ext uri="{FF2B5EF4-FFF2-40B4-BE49-F238E27FC236}">
                <a16:creationId xmlns:a16="http://schemas.microsoft.com/office/drawing/2014/main" id="{D3063484-10A5-4162-ADBE-1074A2A69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3" y="4536905"/>
            <a:ext cx="3469690" cy="1587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14">
            <a:extLst>
              <a:ext uri="{FF2B5EF4-FFF2-40B4-BE49-F238E27FC236}">
                <a16:creationId xmlns:a16="http://schemas.microsoft.com/office/drawing/2014/main" id="{93A867D5-3496-4541-AA91-1EEAD7BC2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235" y="3836813"/>
            <a:ext cx="2533646" cy="1400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D57B1B-CC16-4471-AC48-A1A5B4DAB44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Zaključak: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C9942CE-47D2-4C10-A763-4BCA92333E2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/>
              <a:buChar char="q"/>
            </a:pPr>
            <a:r>
              <a:rPr lang="hr-HR">
                <a:solidFill>
                  <a:srgbClr val="FF0000"/>
                </a:solidFill>
              </a:rPr>
              <a:t>Može li se dobrom prevcencijom izbjeći zaraza virusima?</a:t>
            </a:r>
          </a:p>
          <a:p>
            <a:pPr lvl="0">
              <a:buFont typeface="Wingdings" pitchFamily="2"/>
              <a:buChar char="ü"/>
            </a:pPr>
            <a:r>
              <a:rPr lang="hr-HR"/>
              <a:t>Moj odgovor je </a:t>
            </a:r>
            <a:r>
              <a:rPr lang="hr-HR">
                <a:solidFill>
                  <a:srgbClr val="00B050"/>
                </a:solidFill>
              </a:rPr>
              <a:t>DA</a:t>
            </a:r>
            <a:r>
              <a:rPr lang="hr-HR"/>
              <a:t>. Zbog toga što mi održavanjem čistoće okoliša te naše osobne higijene ostajemo zdravi. Čuvajmo okoliš da bi on čuvao nas 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1D371441-31DC-46BC-B06F-7AFE4EFB6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3" y="3366802"/>
            <a:ext cx="1629671" cy="1711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8">
            <a:extLst>
              <a:ext uri="{FF2B5EF4-FFF2-40B4-BE49-F238E27FC236}">
                <a16:creationId xmlns:a16="http://schemas.microsoft.com/office/drawing/2014/main" id="{897B839C-079D-4F04-A3F3-9666BED0F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5890" y="3023454"/>
            <a:ext cx="1829312" cy="143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10">
            <a:extLst>
              <a:ext uri="{FF2B5EF4-FFF2-40B4-BE49-F238E27FC236}">
                <a16:creationId xmlns:a16="http://schemas.microsoft.com/office/drawing/2014/main" id="{A7A5243A-50D5-4524-A8A8-7EB7587B2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159" y="4462317"/>
            <a:ext cx="1829312" cy="1753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12">
            <a:extLst>
              <a:ext uri="{FF2B5EF4-FFF2-40B4-BE49-F238E27FC236}">
                <a16:creationId xmlns:a16="http://schemas.microsoft.com/office/drawing/2014/main" id="{C0CEF018-D739-4157-8902-A767158BCE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3341" y="3742886"/>
            <a:ext cx="1629671" cy="1561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82BDD2-9C31-4FA8-82BF-9AD9BC68E5C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Virusi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217931-DC43-4AD1-9918-9A5F70B4F35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/>
              <a:buChar char="Ø"/>
            </a:pPr>
            <a:r>
              <a:rPr lang="hr-HR">
                <a:solidFill>
                  <a:srgbClr val="FF0000"/>
                </a:solidFill>
              </a:rPr>
              <a:t>Virusi </a:t>
            </a:r>
            <a:r>
              <a:rPr lang="hr-HR"/>
              <a:t>su najmanji živi organizmi</a:t>
            </a:r>
          </a:p>
          <a:p>
            <a:pPr lvl="0">
              <a:buFont typeface="Courier New" pitchFamily="49"/>
              <a:buChar char="o"/>
            </a:pPr>
            <a:r>
              <a:rPr lang="hr-HR"/>
              <a:t>Smatraju se ‘’živima’’ samo zato što su u stanju razmnožavati se u tijelu drugoga živoga organizma koje su napali </a:t>
            </a:r>
          </a:p>
          <a:p>
            <a:pPr lvl="0">
              <a:buFont typeface="Courier New" pitchFamily="49"/>
              <a:buChar char="o"/>
            </a:pPr>
            <a:r>
              <a:rPr lang="hr-HR"/>
              <a:t>Ne mogu se razmnožavati sami od sebe. Zbog toga jer oni ulaze u drugu stanicu i preuzimaju njezine životne procese kako bi se sami razmnožavali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B3759BE8-6E77-4ABF-87B8-EC6525EC5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522" y="4106954"/>
            <a:ext cx="3162671" cy="2108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44772E-096C-44BF-B1B3-3A1ED7568F0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4300"/>
              <a:t>Može li se dobrom prevencijom spriječiti viroza?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572558C-3D75-4B8E-B786-9F36F60E94B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66803" y="2094734"/>
            <a:ext cx="10058400" cy="3931920"/>
          </a:xfrm>
        </p:spPr>
        <p:txBody>
          <a:bodyPr/>
          <a:lstStyle/>
          <a:p>
            <a:pPr marL="342900" lvl="0" indent="-342900">
              <a:buFont typeface="Century Gothic"/>
              <a:buAutoNum type="alphaLcParenR"/>
            </a:pPr>
            <a:r>
              <a:rPr lang="hr-HR">
                <a:solidFill>
                  <a:srgbClr val="00B050"/>
                </a:solidFill>
              </a:rPr>
              <a:t>DA</a:t>
            </a:r>
            <a:r>
              <a:rPr lang="hr-HR"/>
              <a:t>              </a:t>
            </a:r>
          </a:p>
          <a:p>
            <a:pPr marL="342900" lvl="0" indent="-342900">
              <a:buFont typeface="Century Gothic"/>
              <a:buAutoNum type="alphaLcParenR"/>
            </a:pPr>
            <a:r>
              <a:rPr lang="hr-HR">
                <a:solidFill>
                  <a:srgbClr val="FF0000"/>
                </a:solidFill>
              </a:rPr>
              <a:t>NE</a:t>
            </a:r>
          </a:p>
          <a:p>
            <a:pPr lvl="0">
              <a:buFont typeface="Wingdings" pitchFamily="2"/>
              <a:buChar char="Ø"/>
            </a:pPr>
            <a:r>
              <a:rPr lang="hr-HR"/>
              <a:t>Moj odgovor je </a:t>
            </a:r>
            <a:r>
              <a:rPr lang="hr-HR">
                <a:solidFill>
                  <a:srgbClr val="00B050"/>
                </a:solidFill>
              </a:rPr>
              <a:t>da</a:t>
            </a:r>
            <a:r>
              <a:rPr lang="hr-HR"/>
              <a:t>. Zbog toga ako mi jedemo dosta raznolikog voća i povrća naš organizam će biti bogat vitamina te ćemo ojačati organizam i imati ćemo manje šanse za različite vrste virusa ili upala. </a:t>
            </a:r>
          </a:p>
        </p:txBody>
      </p:sp>
      <p:pic>
        <p:nvPicPr>
          <p:cNvPr id="4" name="Slika 6">
            <a:extLst>
              <a:ext uri="{FF2B5EF4-FFF2-40B4-BE49-F238E27FC236}">
                <a16:creationId xmlns:a16="http://schemas.microsoft.com/office/drawing/2014/main" id="{456B90EA-932B-4E20-9C4B-D294BFD34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023" y="4420995"/>
            <a:ext cx="2041315" cy="1530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8">
            <a:extLst>
              <a:ext uri="{FF2B5EF4-FFF2-40B4-BE49-F238E27FC236}">
                <a16:creationId xmlns:a16="http://schemas.microsoft.com/office/drawing/2014/main" id="{BFEB11AE-12AF-414F-B0C0-F2CC87612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46" y="4420995"/>
            <a:ext cx="2296488" cy="1530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10">
            <a:extLst>
              <a:ext uri="{FF2B5EF4-FFF2-40B4-BE49-F238E27FC236}">
                <a16:creationId xmlns:a16="http://schemas.microsoft.com/office/drawing/2014/main" id="{AA7DDB50-4E0A-4165-AD09-79A457987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695" y="4420995"/>
            <a:ext cx="2561655" cy="1530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12">
            <a:extLst>
              <a:ext uri="{FF2B5EF4-FFF2-40B4-BE49-F238E27FC236}">
                <a16:creationId xmlns:a16="http://schemas.microsoft.com/office/drawing/2014/main" id="{90C573CD-809D-417F-804E-442BFF951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3707" y="4420995"/>
            <a:ext cx="1603126" cy="1559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4DA269-CC56-4BF8-8963-0518B65C7F1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4300"/>
              <a:t>Što se smatra dobrom prevencijom?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D1CC024-53DA-4421-B737-65DA520DF25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/>
              <a:buChar char="Ø"/>
            </a:pPr>
            <a:r>
              <a:rPr lang="hr-HR"/>
              <a:t>Zdrava prehrana</a:t>
            </a:r>
          </a:p>
          <a:p>
            <a:pPr lvl="0">
              <a:buFont typeface="Wingdings" pitchFamily="2"/>
              <a:buChar char="Ø"/>
            </a:pPr>
            <a:r>
              <a:rPr lang="hr-HR"/>
              <a:t>Raznolika hrana</a:t>
            </a:r>
          </a:p>
          <a:p>
            <a:pPr lvl="0">
              <a:buFont typeface="Wingdings" pitchFamily="2"/>
              <a:buChar char="Ø"/>
            </a:pPr>
            <a:r>
              <a:rPr lang="hr-HR"/>
              <a:t>Prozračivanje prostora</a:t>
            </a:r>
          </a:p>
          <a:p>
            <a:pPr lvl="0">
              <a:buFont typeface="Wingdings" pitchFamily="2"/>
              <a:buChar char="Ø"/>
            </a:pPr>
            <a:r>
              <a:rPr lang="hr-HR"/>
              <a:t>Sunčeva svijetlost 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F36F9138-C644-4856-850B-DCF283AEF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773" y="2103120"/>
            <a:ext cx="2327596" cy="1551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6">
            <a:extLst>
              <a:ext uri="{FF2B5EF4-FFF2-40B4-BE49-F238E27FC236}">
                <a16:creationId xmlns:a16="http://schemas.microsoft.com/office/drawing/2014/main" id="{0266C495-675C-45C3-AE5C-270FB0441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729" y="4229584"/>
            <a:ext cx="2681157" cy="1506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8">
            <a:extLst>
              <a:ext uri="{FF2B5EF4-FFF2-40B4-BE49-F238E27FC236}">
                <a16:creationId xmlns:a16="http://schemas.microsoft.com/office/drawing/2014/main" id="{BB8F55B3-255B-4D0A-94BC-578A62092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199" y="2628415"/>
            <a:ext cx="1865376" cy="1243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10">
            <a:extLst>
              <a:ext uri="{FF2B5EF4-FFF2-40B4-BE49-F238E27FC236}">
                <a16:creationId xmlns:a16="http://schemas.microsoft.com/office/drawing/2014/main" id="{51C1AA54-49B7-42E6-A11E-BEC84A763C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087" y="4069080"/>
            <a:ext cx="2885809" cy="1470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500A46-0FA7-4E1C-8361-7B7BC0F3E39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4300"/>
              <a:t>O čemu treba voditi računa kad je zdravlje u pitanju?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E149C68-D875-437D-BF1C-20FF9043F15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/>
              <a:buChar char="Ø"/>
            </a:pPr>
            <a:r>
              <a:rPr lang="hr-HR"/>
              <a:t>Redovit odlazak kod liječnika</a:t>
            </a:r>
          </a:p>
          <a:p>
            <a:pPr lvl="0">
              <a:buFont typeface="Wingdings" pitchFamily="2"/>
              <a:buChar char="Ø"/>
            </a:pPr>
            <a:r>
              <a:rPr lang="hr-HR"/>
              <a:t>Pridržavati se uputa liječnika</a:t>
            </a:r>
          </a:p>
          <a:p>
            <a:pPr lvl="0">
              <a:buFont typeface="Wingdings" pitchFamily="2"/>
              <a:buChar char="Ø"/>
            </a:pPr>
            <a:r>
              <a:rPr lang="hr-HR"/>
              <a:t>Biti što više u prirodi zbog sviježeg zraka i sunčeve energije</a:t>
            </a:r>
          </a:p>
          <a:p>
            <a:pPr lvl="0">
              <a:buFont typeface="Wingdings" pitchFamily="2"/>
              <a:buChar char="Ø"/>
            </a:pPr>
            <a:r>
              <a:rPr lang="hr-HR"/>
              <a:t>odmarati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515461D3-7739-411B-84BE-D34FC8527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3" y="3816989"/>
            <a:ext cx="3329156" cy="2218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6">
            <a:extLst>
              <a:ext uri="{FF2B5EF4-FFF2-40B4-BE49-F238E27FC236}">
                <a16:creationId xmlns:a16="http://schemas.microsoft.com/office/drawing/2014/main" id="{DACA861E-3F5E-43DC-BF26-75DE06561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366" y="3816989"/>
            <a:ext cx="3922702" cy="2218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C6EB06-40C6-4B04-AE7A-DAD166AAA50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4300"/>
              <a:t>Kako se treba ponašati da se viroza što prije preboli?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83FF216-B9BD-472F-8E92-6F1C2E5709B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/>
              <a:buChar char="Ø"/>
            </a:pPr>
            <a:r>
              <a:rPr lang="hr-HR"/>
              <a:t>Ne biti u kontaktu s drugim ljudima</a:t>
            </a:r>
          </a:p>
          <a:p>
            <a:pPr lvl="0">
              <a:buFont typeface="Wingdings" pitchFamily="2"/>
              <a:buChar char="Ø"/>
            </a:pPr>
            <a:r>
              <a:rPr lang="hr-HR"/>
              <a:t>Jesti hranu obogaćenu raznim vitaminima</a:t>
            </a:r>
          </a:p>
          <a:p>
            <a:pPr lvl="0">
              <a:buFont typeface="Wingdings" pitchFamily="2"/>
              <a:buChar char="Ø"/>
            </a:pPr>
            <a:r>
              <a:rPr lang="hr-HR"/>
              <a:t>Piti puno tekućine </a:t>
            </a:r>
          </a:p>
          <a:p>
            <a:pPr lvl="0">
              <a:buFont typeface="Wingdings" pitchFamily="2"/>
              <a:buChar char="Ø"/>
            </a:pPr>
            <a:r>
              <a:rPr lang="hr-HR"/>
              <a:t>Jako često prozračivati prostor</a:t>
            </a:r>
          </a:p>
          <a:p>
            <a:pPr lvl="0">
              <a:buFont typeface="Wingdings" pitchFamily="2"/>
              <a:buChar char="Ø"/>
            </a:pPr>
            <a:r>
              <a:rPr lang="hr-HR"/>
              <a:t>Piti određene lijekove koje smo dobili na preporuku liječnika</a:t>
            </a:r>
          </a:p>
          <a:p>
            <a:pPr lvl="0">
              <a:buFont typeface="Wingdings" pitchFamily="2"/>
              <a:buChar char="Ø"/>
            </a:pPr>
            <a:r>
              <a:rPr lang="hr-HR"/>
              <a:t>Pranje ruku</a:t>
            </a:r>
          </a:p>
          <a:p>
            <a:pPr lvl="0">
              <a:buFont typeface="Wingdings" pitchFamily="2"/>
              <a:buChar char="Ø"/>
            </a:pPr>
            <a:r>
              <a:rPr lang="hr-HR"/>
              <a:t>Održavati stalnu higijenu</a:t>
            </a:r>
          </a:p>
          <a:p>
            <a:pPr lvl="0">
              <a:buFont typeface="Wingdings" pitchFamily="2"/>
              <a:buChar char="Ø"/>
            </a:pPr>
            <a:r>
              <a:rPr lang="hr-HR"/>
              <a:t>Odmarati u udobnosti svog doma da bi se organizam obnovio </a:t>
            </a:r>
          </a:p>
          <a:p>
            <a:pPr lvl="0">
              <a:buFont typeface="Wingdings" pitchFamily="2"/>
              <a:buChar char="Ø"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26C10E-3F01-45D8-A4EC-4D7566108E7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Prikaz pravilnog pranja ruku:</a:t>
            </a:r>
          </a:p>
        </p:txBody>
      </p:sp>
      <p:pic>
        <p:nvPicPr>
          <p:cNvPr id="3" name="Rezervirano mjesto sadržaja 8">
            <a:extLst>
              <a:ext uri="{FF2B5EF4-FFF2-40B4-BE49-F238E27FC236}">
                <a16:creationId xmlns:a16="http://schemas.microsoft.com/office/drawing/2014/main" id="{2821B35D-D383-48ED-AD20-BB946EA64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0646" y="2221708"/>
            <a:ext cx="9410703" cy="3695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F82431-656A-4520-A795-286C1334598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4300"/>
              <a:t>Kakvu prehranu treba izabrati tijekom viroze?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94ED55-A701-49DA-A62B-0C667AC9EEF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/>
              <a:buChar char="Ø"/>
            </a:pPr>
            <a:r>
              <a:rPr lang="hr-HR"/>
              <a:t>Žitarice</a:t>
            </a:r>
          </a:p>
          <a:p>
            <a:pPr lvl="0">
              <a:buFont typeface="Wingdings" pitchFamily="2"/>
              <a:buChar char="Ø"/>
            </a:pPr>
            <a:r>
              <a:rPr lang="hr-HR"/>
              <a:t>Voće i povrće</a:t>
            </a:r>
          </a:p>
          <a:p>
            <a:pPr lvl="0">
              <a:buFont typeface="Wingdings" pitchFamily="2"/>
              <a:buChar char="Ø"/>
            </a:pPr>
            <a:r>
              <a:rPr lang="hr-HR"/>
              <a:t>Mliječni proizvodi</a:t>
            </a:r>
          </a:p>
          <a:p>
            <a:pPr lvl="0">
              <a:buFont typeface="Wingdings" pitchFamily="2"/>
              <a:buChar char="Ø"/>
            </a:pPr>
            <a:r>
              <a:rPr lang="hr-HR"/>
              <a:t>Različite vrste začina</a:t>
            </a:r>
          </a:p>
          <a:p>
            <a:pPr lvl="0">
              <a:buFont typeface="Wingdings" pitchFamily="2"/>
              <a:buChar char="ü"/>
            </a:pPr>
            <a:r>
              <a:rPr lang="hr-HR">
                <a:solidFill>
                  <a:srgbClr val="00B050"/>
                </a:solidFill>
              </a:rPr>
              <a:t>Trebamo jesti zdravu i raznoliku prehranu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8AA0F2-7875-46BF-9462-B8CA5967A52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3900"/>
              <a:t>Kako se virozne osobe trebaju ponašati u kontaktu sa zdravim osobama?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B30BD6B-6295-46FA-9772-58E1D50C4D0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/>
              <a:buChar char="Ø"/>
            </a:pPr>
            <a:r>
              <a:rPr lang="hr-HR"/>
              <a:t>Ne smiju se kretati izvan svog doma</a:t>
            </a:r>
          </a:p>
          <a:p>
            <a:pPr lvl="0">
              <a:buFont typeface="Wingdings" pitchFamily="2"/>
              <a:buChar char="Ø"/>
            </a:pPr>
            <a:r>
              <a:rPr lang="hr-HR"/>
              <a:t>Ne biti u kontaktu s zdravim osobama</a:t>
            </a:r>
          </a:p>
          <a:p>
            <a:pPr lvl="0">
              <a:buFont typeface="Wingdings" pitchFamily="2"/>
              <a:buChar char="Ø"/>
            </a:pPr>
            <a:r>
              <a:rPr lang="hr-HR"/>
              <a:t>Nositi zaštitnu masku za lice</a:t>
            </a:r>
          </a:p>
          <a:p>
            <a:pPr lvl="0">
              <a:buFont typeface="Wingdings" pitchFamily="2"/>
              <a:buChar char="Ø"/>
            </a:pPr>
            <a:r>
              <a:rPr lang="hr-HR"/>
              <a:t>Obavijestiti osobu da se udalji od nas zbog zaraze 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409A3610-2F53-45DD-BCBB-6EBCF0DBA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058" y="3538499"/>
            <a:ext cx="3875135" cy="2676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apu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</Words>
  <Application>Microsoft Office PowerPoint</Application>
  <PresentationFormat>Široki zaslon</PresentationFormat>
  <Paragraphs>48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Courier New</vt:lpstr>
      <vt:lpstr>Garamond</vt:lpstr>
      <vt:lpstr>Showcard Gothic</vt:lpstr>
      <vt:lpstr>Wingdings</vt:lpstr>
      <vt:lpstr>Sapun</vt:lpstr>
      <vt:lpstr>KAKO SE NOSITI S VIROZAMA</vt:lpstr>
      <vt:lpstr>Virusi</vt:lpstr>
      <vt:lpstr>Može li se dobrom prevencijom spriječiti viroza?</vt:lpstr>
      <vt:lpstr>Što se smatra dobrom prevencijom?</vt:lpstr>
      <vt:lpstr>O čemu treba voditi računa kad je zdravlje u pitanju?</vt:lpstr>
      <vt:lpstr>Kako se treba ponašati da se viroza što prije preboli?</vt:lpstr>
      <vt:lpstr>Prikaz pravilnog pranja ruku:</vt:lpstr>
      <vt:lpstr>Kakvu prehranu treba izabrati tijekom viroze?</vt:lpstr>
      <vt:lpstr>Kako se virozne osobe trebaju ponašati u kontaktu sa zdravim osobama?</vt:lpstr>
      <vt:lpstr>Zašto se kaže da je čistoća pola zdravlja?</vt:lpstr>
      <vt:lpstr>Pravilno kihanje i kašljanje</vt:lpstr>
      <vt:lpstr>Zaključak: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SE NOSITI S VIROZAMA</dc:title>
  <dc:creator>Korisnik</dc:creator>
  <cp:lastModifiedBy>Korisnik</cp:lastModifiedBy>
  <cp:revision>1</cp:revision>
  <dcterms:modified xsi:type="dcterms:W3CDTF">2021-03-11T22:22:22Z</dcterms:modified>
</cp:coreProperties>
</file>