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Zkumavky s roztoky, z nichž jeden je červený">
            <a:extLst>
              <a:ext uri="{FF2B5EF4-FFF2-40B4-BE49-F238E27FC236}">
                <a16:creationId xmlns:a16="http://schemas.microsoft.com/office/drawing/2014/main" id="{5F9D4DE2-F1D8-4A81-96CE-8BE3E29C7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605" r="-2" b="-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POKUS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Pluta ili tone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569C-83D4-43A1-B577-7A929C28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053" y="-405902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Komadić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papira</a:t>
            </a:r>
            <a:endParaRPr lang="en-US" dirty="0" err="1">
              <a:solidFill>
                <a:srgbClr val="C00000"/>
              </a:solidFill>
              <a:cs typeface="Calibri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028610-85A8-45A8-8630-713672278CE0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cs typeface="Calibri"/>
              </a:rPr>
              <a:t>Papir je </a:t>
            </a:r>
            <a:r>
              <a:rPr lang="en-US" sz="3600" dirty="0" err="1">
                <a:cs typeface="Calibri"/>
              </a:rPr>
              <a:t>jako</a:t>
            </a:r>
            <a:r>
              <a:rPr lang="en-US" sz="3600" dirty="0">
                <a:cs typeface="Calibri"/>
              </a:rPr>
              <a:t> lagan </a:t>
            </a:r>
            <a:r>
              <a:rPr lang="en-US" sz="3600" dirty="0" err="1">
                <a:cs typeface="Calibri"/>
              </a:rPr>
              <a:t>te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pluta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na</a:t>
            </a:r>
            <a:r>
              <a:rPr lang="en-US" sz="3600" dirty="0">
                <a:cs typeface="Calibri"/>
              </a:rPr>
              <a:t> </a:t>
            </a:r>
            <a:r>
              <a:rPr lang="en-US" sz="3600" dirty="0" err="1">
                <a:cs typeface="Calibri"/>
              </a:rPr>
              <a:t>vodi</a:t>
            </a:r>
            <a:r>
              <a:rPr lang="en-US" sz="3600" dirty="0">
                <a:cs typeface="Calibri"/>
              </a:rPr>
              <a:t>. No, </a:t>
            </a:r>
            <a:r>
              <a:rPr lang="en-US" sz="3600" dirty="0" err="1">
                <a:cs typeface="Calibri"/>
              </a:rPr>
              <a:t>kada</a:t>
            </a:r>
            <a:r>
              <a:rPr lang="en-US" sz="3600" dirty="0">
                <a:cs typeface="Calibri"/>
              </a:rPr>
              <a:t> se </a:t>
            </a:r>
            <a:r>
              <a:rPr lang="en-US" sz="3600" dirty="0" err="1">
                <a:cs typeface="Calibri"/>
              </a:rPr>
              <a:t>cijeli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smoći</a:t>
            </a:r>
            <a:r>
              <a:rPr lang="en-US" sz="3600" dirty="0">
                <a:cs typeface="Calibri"/>
              </a:rPr>
              <a:t> </a:t>
            </a:r>
            <a:r>
              <a:rPr lang="en-US" sz="3600" dirty="0" err="1">
                <a:cs typeface="Calibri"/>
              </a:rPr>
              <a:t>i</a:t>
            </a:r>
            <a:r>
              <a:rPr lang="en-US" sz="3600" dirty="0">
                <a:cs typeface="Calibri"/>
              </a:rPr>
              <a:t> </a:t>
            </a:r>
            <a:r>
              <a:rPr lang="en-US" sz="3600" dirty="0" err="1">
                <a:cs typeface="Calibri"/>
              </a:rPr>
              <a:t>upije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vodu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postane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težak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te</a:t>
            </a:r>
            <a:r>
              <a:rPr lang="en-US" sz="3600" dirty="0">
                <a:cs typeface="Calibri"/>
              </a:rPr>
              <a:t> tone. Moja </a:t>
            </a:r>
            <a:r>
              <a:rPr lang="en-US" sz="3600" dirty="0" err="1">
                <a:cs typeface="Calibri"/>
              </a:rPr>
              <a:t>pretpostavka</a:t>
            </a:r>
            <a:r>
              <a:rPr lang="en-US" sz="3600" dirty="0">
                <a:cs typeface="Calibri"/>
              </a:rPr>
              <a:t> je </a:t>
            </a:r>
            <a:r>
              <a:rPr lang="en-US" sz="3600" dirty="0" err="1">
                <a:cs typeface="Calibri"/>
              </a:rPr>
              <a:t>bila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djelomično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točna</a:t>
            </a:r>
            <a:r>
              <a:rPr lang="en-US" sz="3600" dirty="0">
                <a:cs typeface="Calibri"/>
              </a:rPr>
              <a:t> </a:t>
            </a:r>
            <a:r>
              <a:rPr lang="en-US" sz="3600" dirty="0" err="1">
                <a:cs typeface="Calibri"/>
              </a:rPr>
              <a:t>što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znači</a:t>
            </a:r>
            <a:r>
              <a:rPr lang="en-US" sz="3600" dirty="0">
                <a:cs typeface="Calibri"/>
              </a:rPr>
              <a:t> da </a:t>
            </a:r>
            <a:r>
              <a:rPr lang="en-US" sz="3600" dirty="0" err="1">
                <a:cs typeface="Calibri"/>
              </a:rPr>
              <a:t>papir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pluta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i</a:t>
            </a:r>
            <a:r>
              <a:rPr lang="en-US" sz="3600" dirty="0">
                <a:cs typeface="Calibri"/>
              </a:rPr>
              <a:t> tone.</a:t>
            </a:r>
          </a:p>
        </p:txBody>
      </p:sp>
      <p:pic>
        <p:nvPicPr>
          <p:cNvPr id="20" name="Picture 20" descr="A picture containing indoor, container, glass, beverage&#10;&#10;Description automatically generated">
            <a:extLst>
              <a:ext uri="{FF2B5EF4-FFF2-40B4-BE49-F238E27FC236}">
                <a16:creationId xmlns:a16="http://schemas.microsoft.com/office/drawing/2014/main" id="{36A59A23-9CA7-4EDB-81E4-0C3797564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B8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55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2F6E-A6E3-47D6-885C-69B4B4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cs typeface="Calibri Light"/>
              </a:rPr>
              <a:t>Gustoća</a:t>
            </a:r>
            <a:r>
              <a:rPr lang="en-US" sz="5400" dirty="0">
                <a:cs typeface="Calibri Light"/>
              </a:rPr>
              <a:t> </a:t>
            </a:r>
            <a:r>
              <a:rPr lang="en-US" sz="5400" dirty="0" err="1">
                <a:cs typeface="Calibri Light"/>
              </a:rPr>
              <a:t>nekih</a:t>
            </a:r>
            <a:r>
              <a:rPr lang="en-US" sz="5400" dirty="0">
                <a:cs typeface="Calibri Light"/>
              </a:rPr>
              <a:t> </a:t>
            </a:r>
            <a:r>
              <a:rPr lang="en-US" sz="5400" dirty="0" err="1">
                <a:cs typeface="Calibri Light"/>
              </a:rPr>
              <a:t>drugih</a:t>
            </a:r>
            <a:r>
              <a:rPr lang="en-US" sz="5400" dirty="0">
                <a:cs typeface="Calibri Light"/>
              </a:rPr>
              <a:t> </a:t>
            </a:r>
            <a:r>
              <a:rPr lang="en-US" sz="5400" dirty="0" err="1">
                <a:cs typeface="Calibri Light"/>
              </a:rPr>
              <a:t>uzoraka</a:t>
            </a:r>
            <a:endParaRPr lang="en-US" sz="5400" kern="1200" dirty="0" err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643106-5D91-4FB7-997B-DA136E02A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370395"/>
              </p:ext>
            </p:extLst>
          </p:nvPr>
        </p:nvGraphicFramePr>
        <p:xfrm>
          <a:off x="14377" y="1207698"/>
          <a:ext cx="12126452" cy="5634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57">
                  <a:extLst>
                    <a:ext uri="{9D8B030D-6E8A-4147-A177-3AD203B41FA5}">
                      <a16:colId xmlns:a16="http://schemas.microsoft.com/office/drawing/2014/main" val="4079297698"/>
                    </a:ext>
                  </a:extLst>
                </a:gridCol>
                <a:gridCol w="2385171">
                  <a:extLst>
                    <a:ext uri="{9D8B030D-6E8A-4147-A177-3AD203B41FA5}">
                      <a16:colId xmlns:a16="http://schemas.microsoft.com/office/drawing/2014/main" val="3929906151"/>
                    </a:ext>
                  </a:extLst>
                </a:gridCol>
                <a:gridCol w="795057">
                  <a:extLst>
                    <a:ext uri="{9D8B030D-6E8A-4147-A177-3AD203B41FA5}">
                      <a16:colId xmlns:a16="http://schemas.microsoft.com/office/drawing/2014/main" val="2659634267"/>
                    </a:ext>
                  </a:extLst>
                </a:gridCol>
                <a:gridCol w="1790711">
                  <a:extLst>
                    <a:ext uri="{9D8B030D-6E8A-4147-A177-3AD203B41FA5}">
                      <a16:colId xmlns:a16="http://schemas.microsoft.com/office/drawing/2014/main" val="4261017385"/>
                    </a:ext>
                  </a:extLst>
                </a:gridCol>
                <a:gridCol w="2385171">
                  <a:extLst>
                    <a:ext uri="{9D8B030D-6E8A-4147-A177-3AD203B41FA5}">
                      <a16:colId xmlns:a16="http://schemas.microsoft.com/office/drawing/2014/main" val="1840155392"/>
                    </a:ext>
                  </a:extLst>
                </a:gridCol>
                <a:gridCol w="795057">
                  <a:extLst>
                    <a:ext uri="{9D8B030D-6E8A-4147-A177-3AD203B41FA5}">
                      <a16:colId xmlns:a16="http://schemas.microsoft.com/office/drawing/2014/main" val="1791355422"/>
                    </a:ext>
                  </a:extLst>
                </a:gridCol>
                <a:gridCol w="2385171">
                  <a:extLst>
                    <a:ext uri="{9D8B030D-6E8A-4147-A177-3AD203B41FA5}">
                      <a16:colId xmlns:a16="http://schemas.microsoft.com/office/drawing/2014/main" val="2076748583"/>
                    </a:ext>
                  </a:extLst>
                </a:gridCol>
                <a:gridCol w="795057">
                  <a:extLst>
                    <a:ext uri="{9D8B030D-6E8A-4147-A177-3AD203B41FA5}">
                      <a16:colId xmlns:a16="http://schemas.microsoft.com/office/drawing/2014/main" val="1394642714"/>
                    </a:ext>
                  </a:extLst>
                </a:gridCol>
              </a:tblGrid>
              <a:tr h="626019">
                <a:tc>
                  <a:txBody>
                    <a:bodyPr/>
                    <a:lstStyle/>
                    <a:p>
                      <a:pPr fontAlgn="b"/>
                      <a:endParaRPr lang="en-US" sz="17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700" dirty="0" err="1">
                          <a:effectLst/>
                        </a:rPr>
                        <a:t>uzorak</a:t>
                      </a:r>
                      <a:endParaRPr lang="en-US" sz="1700" dirty="0" err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700" dirty="0">
                          <a:effectLst/>
                        </a:rPr>
                        <a:t>masa (g)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700" dirty="0" err="1">
                          <a:effectLst/>
                        </a:rPr>
                        <a:t>volumen</a:t>
                      </a:r>
                      <a:r>
                        <a:rPr lang="en-US" sz="1700" dirty="0">
                          <a:effectLst/>
                        </a:rPr>
                        <a:t> (ml)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700" dirty="0" err="1">
                          <a:effectLst/>
                        </a:rPr>
                        <a:t>gustoća</a:t>
                      </a:r>
                      <a:r>
                        <a:rPr lang="en-US" sz="1700" dirty="0">
                          <a:effectLst/>
                        </a:rPr>
                        <a:t> (g/ml)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extLst>
                  <a:ext uri="{0D108BD9-81ED-4DB2-BD59-A6C34878D82A}">
                    <a16:rowId xmlns:a16="http://schemas.microsoft.com/office/drawing/2014/main" val="2566432380"/>
                  </a:ext>
                </a:extLst>
              </a:tr>
              <a:tr h="626019"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700" dirty="0" err="1">
                          <a:effectLst/>
                        </a:rPr>
                        <a:t>jaje</a:t>
                      </a:r>
                      <a:endParaRPr lang="en-US" sz="1700" dirty="0" err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60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38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1.58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extLst>
                  <a:ext uri="{0D108BD9-81ED-4DB2-BD59-A6C34878D82A}">
                    <a16:rowId xmlns:a16="http://schemas.microsoft.com/office/drawing/2014/main" val="3057872054"/>
                  </a:ext>
                </a:extLst>
              </a:tr>
              <a:tr h="626019"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700" dirty="0" err="1">
                          <a:effectLst/>
                        </a:rPr>
                        <a:t>staklena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  <a:r>
                        <a:rPr lang="en-US" sz="1700" dirty="0" err="1">
                          <a:effectLst/>
                        </a:rPr>
                        <a:t>čaša</a:t>
                      </a:r>
                      <a:endParaRPr lang="en-US" sz="1700" dirty="0" err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320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140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2.29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extLst>
                  <a:ext uri="{0D108BD9-81ED-4DB2-BD59-A6C34878D82A}">
                    <a16:rowId xmlns:a16="http://schemas.microsoft.com/office/drawing/2014/main" val="1025420908"/>
                  </a:ext>
                </a:extLst>
              </a:tr>
              <a:tr h="626019"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700" dirty="0" err="1">
                          <a:effectLst/>
                        </a:rPr>
                        <a:t>kamen</a:t>
                      </a:r>
                      <a:endParaRPr lang="en-US" sz="1700" dirty="0" err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250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90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2.78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extLst>
                  <a:ext uri="{0D108BD9-81ED-4DB2-BD59-A6C34878D82A}">
                    <a16:rowId xmlns:a16="http://schemas.microsoft.com/office/drawing/2014/main" val="3549372321"/>
                  </a:ext>
                </a:extLst>
              </a:tr>
              <a:tr h="626019"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700" dirty="0" err="1">
                          <a:effectLst/>
                        </a:rPr>
                        <a:t>krumpir</a:t>
                      </a:r>
                      <a:endParaRPr lang="en-US" sz="1700" dirty="0" err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290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185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1.57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extLst>
                  <a:ext uri="{0D108BD9-81ED-4DB2-BD59-A6C34878D82A}">
                    <a16:rowId xmlns:a16="http://schemas.microsoft.com/office/drawing/2014/main" val="3724677964"/>
                  </a:ext>
                </a:extLst>
              </a:tr>
              <a:tr h="626019"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700" dirty="0" err="1">
                          <a:effectLst/>
                        </a:rPr>
                        <a:t>svijeća</a:t>
                      </a:r>
                      <a:endParaRPr lang="en-US" sz="1700" dirty="0" err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150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190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0.79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extLst>
                  <a:ext uri="{0D108BD9-81ED-4DB2-BD59-A6C34878D82A}">
                    <a16:rowId xmlns:a16="http://schemas.microsoft.com/office/drawing/2014/main" val="2319816042"/>
                  </a:ext>
                </a:extLst>
              </a:tr>
              <a:tr h="626019"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700" dirty="0" err="1">
                          <a:effectLst/>
                        </a:rPr>
                        <a:t>pluto</a:t>
                      </a:r>
                      <a:endParaRPr lang="en-US" sz="1700" dirty="0" err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3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16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0.19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extLst>
                  <a:ext uri="{0D108BD9-81ED-4DB2-BD59-A6C34878D82A}">
                    <a16:rowId xmlns:a16="http://schemas.microsoft.com/office/drawing/2014/main" val="4043543197"/>
                  </a:ext>
                </a:extLst>
              </a:tr>
              <a:tr h="626019"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700" dirty="0" err="1">
                          <a:effectLst/>
                        </a:rPr>
                        <a:t>rajčica</a:t>
                      </a:r>
                      <a:endParaRPr lang="en-US" sz="1700" dirty="0" err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140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150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0.93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extLst>
                  <a:ext uri="{0D108BD9-81ED-4DB2-BD59-A6C34878D82A}">
                    <a16:rowId xmlns:a16="http://schemas.microsoft.com/office/drawing/2014/main" val="846051279"/>
                  </a:ext>
                </a:extLst>
              </a:tr>
              <a:tr h="626019"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700" dirty="0">
                          <a:effectLst/>
                        </a:rPr>
                        <a:t>VODA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700" dirty="0">
                          <a:effectLst/>
                        </a:rPr>
                        <a:t>-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700" dirty="0">
                          <a:effectLst/>
                        </a:rPr>
                        <a:t>-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dirty="0">
                          <a:effectLst/>
                        </a:rPr>
                        <a:t>1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88" marR="14988" marT="14988" marB="71942" anchor="b"/>
                </a:tc>
                <a:extLst>
                  <a:ext uri="{0D108BD9-81ED-4DB2-BD59-A6C34878D82A}">
                    <a16:rowId xmlns:a16="http://schemas.microsoft.com/office/drawing/2014/main" val="243292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91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F9F43-2519-410F-BDB8-10961DD8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0ECFE-C416-45BA-AA17-40126C77A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Stvari koje imaju veću gustoću od vode tonu, a one koje imaju manju gustoću od vode plutaju.</a:t>
            </a:r>
          </a:p>
        </p:txBody>
      </p:sp>
    </p:spTree>
    <p:extLst>
      <p:ext uri="{BB962C8B-B14F-4D97-AF65-F5344CB8AC3E}">
        <p14:creationId xmlns:p14="http://schemas.microsoft.com/office/powerpoint/2010/main" val="299967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D21D34B3-7DDF-488C-B5BB-B2E0191B5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474" y="197769"/>
            <a:ext cx="6169542" cy="6304310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5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E9161-3B9C-4610-B7A9-83467AF84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dirty="0">
                <a:solidFill>
                  <a:srgbClr val="080808"/>
                </a:solidFill>
                <a:cs typeface="Calibri"/>
              </a:rPr>
              <a:t>Hvala </a:t>
            </a:r>
            <a:r>
              <a:rPr lang="en-US" sz="2000" dirty="0" err="1">
                <a:solidFill>
                  <a:srgbClr val="080808"/>
                </a:solidFill>
                <a:cs typeface="Calibri"/>
              </a:rPr>
              <a:t>na</a:t>
            </a:r>
            <a:r>
              <a:rPr lang="en-US" sz="2000" dirty="0">
                <a:solidFill>
                  <a:srgbClr val="080808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080808"/>
                </a:solidFill>
                <a:cs typeface="Calibri"/>
              </a:rPr>
              <a:t>pozornost</a:t>
            </a:r>
            <a:r>
              <a:rPr lang="en-US" sz="2000" dirty="0">
                <a:solidFill>
                  <a:srgbClr val="080808"/>
                </a:solidFill>
                <a:cs typeface="Calibri"/>
              </a:rPr>
              <a:t>.</a:t>
            </a:r>
            <a:endParaRPr lang="en-US" sz="2000" kern="1200" dirty="0">
              <a:solidFill>
                <a:srgbClr val="08080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19B20-8888-43BA-97CD-123D017B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080808"/>
                </a:solidFill>
                <a:cs typeface="Calibri Light"/>
              </a:rPr>
              <a:t>KRAJ</a:t>
            </a: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3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8D10-CAB9-4880-8CCB-C644D0E5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Pripremanje za pokus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ECF54-0762-4A71-A515-99792B57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Istraživačko pitanje: Koji predmeti ili materijali plutaju,a koji tonu u vodi i zašto?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ACB590-BA8C-4671-956B-DE49E4334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954460"/>
              </p:ext>
            </p:extLst>
          </p:nvPr>
        </p:nvGraphicFramePr>
        <p:xfrm>
          <a:off x="1628081" y="1863801"/>
          <a:ext cx="8935836" cy="4440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199">
                  <a:extLst>
                    <a:ext uri="{9D8B030D-6E8A-4147-A177-3AD203B41FA5}">
                      <a16:colId xmlns:a16="http://schemas.microsoft.com/office/drawing/2014/main" val="3304378595"/>
                    </a:ext>
                  </a:extLst>
                </a:gridCol>
                <a:gridCol w="698290">
                  <a:extLst>
                    <a:ext uri="{9D8B030D-6E8A-4147-A177-3AD203B41FA5}">
                      <a16:colId xmlns:a16="http://schemas.microsoft.com/office/drawing/2014/main" val="2827362046"/>
                    </a:ext>
                  </a:extLst>
                </a:gridCol>
                <a:gridCol w="1317164">
                  <a:extLst>
                    <a:ext uri="{9D8B030D-6E8A-4147-A177-3AD203B41FA5}">
                      <a16:colId xmlns:a16="http://schemas.microsoft.com/office/drawing/2014/main" val="3617298426"/>
                    </a:ext>
                  </a:extLst>
                </a:gridCol>
                <a:gridCol w="698290">
                  <a:extLst>
                    <a:ext uri="{9D8B030D-6E8A-4147-A177-3AD203B41FA5}">
                      <a16:colId xmlns:a16="http://schemas.microsoft.com/office/drawing/2014/main" val="1704501473"/>
                    </a:ext>
                  </a:extLst>
                </a:gridCol>
                <a:gridCol w="698290">
                  <a:extLst>
                    <a:ext uri="{9D8B030D-6E8A-4147-A177-3AD203B41FA5}">
                      <a16:colId xmlns:a16="http://schemas.microsoft.com/office/drawing/2014/main" val="3414813933"/>
                    </a:ext>
                  </a:extLst>
                </a:gridCol>
                <a:gridCol w="1365835">
                  <a:extLst>
                    <a:ext uri="{9D8B030D-6E8A-4147-A177-3AD203B41FA5}">
                      <a16:colId xmlns:a16="http://schemas.microsoft.com/office/drawing/2014/main" val="3618287838"/>
                    </a:ext>
                  </a:extLst>
                </a:gridCol>
                <a:gridCol w="698290">
                  <a:extLst>
                    <a:ext uri="{9D8B030D-6E8A-4147-A177-3AD203B41FA5}">
                      <a16:colId xmlns:a16="http://schemas.microsoft.com/office/drawing/2014/main" val="385266846"/>
                    </a:ext>
                  </a:extLst>
                </a:gridCol>
                <a:gridCol w="698290">
                  <a:extLst>
                    <a:ext uri="{9D8B030D-6E8A-4147-A177-3AD203B41FA5}">
                      <a16:colId xmlns:a16="http://schemas.microsoft.com/office/drawing/2014/main" val="4197116483"/>
                    </a:ext>
                  </a:extLst>
                </a:gridCol>
                <a:gridCol w="1131454">
                  <a:extLst>
                    <a:ext uri="{9D8B030D-6E8A-4147-A177-3AD203B41FA5}">
                      <a16:colId xmlns:a16="http://schemas.microsoft.com/office/drawing/2014/main" val="3108371420"/>
                    </a:ext>
                  </a:extLst>
                </a:gridCol>
                <a:gridCol w="581734">
                  <a:extLst>
                    <a:ext uri="{9D8B030D-6E8A-4147-A177-3AD203B41FA5}">
                      <a16:colId xmlns:a16="http://schemas.microsoft.com/office/drawing/2014/main" val="3049214655"/>
                    </a:ext>
                  </a:extLst>
                </a:gridCol>
              </a:tblGrid>
              <a:tr h="922247"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 err="1">
                          <a:effectLst/>
                        </a:rPr>
                        <a:t>Ispitivani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uzorak</a:t>
                      </a:r>
                      <a:endParaRPr lang="en-US" sz="1800" b="1" dirty="0" err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 err="1">
                          <a:effectLst/>
                        </a:rPr>
                        <a:t>Predviđanje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pluta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ili</a:t>
                      </a:r>
                      <a:r>
                        <a:rPr lang="en-US" sz="1800" dirty="0">
                          <a:effectLst/>
                        </a:rPr>
                        <a:t> tone)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 err="1">
                          <a:effectLst/>
                        </a:rPr>
                        <a:t>Objašnjenje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predviđanja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 err="1">
                          <a:effectLst/>
                        </a:rPr>
                        <a:t>Što</a:t>
                      </a:r>
                      <a:r>
                        <a:rPr lang="en-US" sz="1800" dirty="0">
                          <a:effectLst/>
                        </a:rPr>
                        <a:t> se </a:t>
                      </a:r>
                      <a:r>
                        <a:rPr lang="en-US" sz="1800" dirty="0" err="1">
                          <a:effectLst/>
                        </a:rPr>
                        <a:t>stvarno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dogodilo</a:t>
                      </a:r>
                      <a:endParaRPr lang="en-US" sz="1800" dirty="0" err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extLst>
                  <a:ext uri="{0D108BD9-81ED-4DB2-BD59-A6C34878D82A}">
                    <a16:rowId xmlns:a16="http://schemas.microsoft.com/office/drawing/2014/main" val="1313489903"/>
                  </a:ext>
                </a:extLst>
              </a:tr>
              <a:tr h="38820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>
                          <a:effectLst/>
                        </a:rPr>
                        <a:t>Jaje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  <a:latin typeface="Calibri"/>
                        </a:rPr>
                        <a:t>tone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 err="1">
                          <a:effectLst/>
                          <a:latin typeface="Calibri"/>
                        </a:rPr>
                        <a:t>Teško</a:t>
                      </a:r>
                      <a:r>
                        <a:rPr lang="en-US" sz="1800" dirty="0">
                          <a:effectLst/>
                          <a:latin typeface="Calibri"/>
                        </a:rPr>
                        <a:t> je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  <a:latin typeface="Calibri"/>
                        </a:rPr>
                        <a:t>tone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extLst>
                  <a:ext uri="{0D108BD9-81ED-4DB2-BD59-A6C34878D82A}">
                    <a16:rowId xmlns:a16="http://schemas.microsoft.com/office/drawing/2014/main" val="986903619"/>
                  </a:ext>
                </a:extLst>
              </a:tr>
              <a:tr h="65522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dirty="0">
                          <a:effectLst/>
                        </a:rPr>
                        <a:t>Lego </a:t>
                      </a:r>
                      <a:r>
                        <a:rPr lang="en-US" sz="1800" dirty="0" err="1">
                          <a:effectLst/>
                        </a:rPr>
                        <a:t>kockica</a:t>
                      </a: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err="1">
                          <a:effectLst/>
                          <a:latin typeface="Calibri"/>
                        </a:rPr>
                        <a:t>pluta</a:t>
                      </a:r>
                      <a:endParaRPr lang="en-US" sz="1800" err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  <a:latin typeface="Calibri"/>
                        </a:rPr>
                        <a:t>Lagana je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 err="1">
                          <a:effectLst/>
                          <a:latin typeface="Calibri"/>
                        </a:rPr>
                        <a:t>pluta</a:t>
                      </a:r>
                      <a:r>
                        <a:rPr lang="en-US" sz="1800" dirty="0">
                          <a:effectLst/>
                          <a:latin typeface="Calibri"/>
                        </a:rPr>
                        <a:t> </a:t>
                      </a:r>
                      <a:r>
                        <a:rPr lang="en-US" sz="1800" dirty="0" err="1">
                          <a:effectLst/>
                          <a:latin typeface="Calibri"/>
                        </a:rPr>
                        <a:t>i</a:t>
                      </a:r>
                      <a:r>
                        <a:rPr lang="en-US" sz="1800" dirty="0">
                          <a:effectLst/>
                          <a:latin typeface="Calibri"/>
                        </a:rPr>
                        <a:t> tone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extLst>
                  <a:ext uri="{0D108BD9-81ED-4DB2-BD59-A6C34878D82A}">
                    <a16:rowId xmlns:a16="http://schemas.microsoft.com/office/drawing/2014/main" val="3326710314"/>
                  </a:ext>
                </a:extLst>
              </a:tr>
              <a:tr h="65522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dirty="0" err="1">
                          <a:effectLst/>
                        </a:rPr>
                        <a:t>Metalna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žličica</a:t>
                      </a: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  <a:latin typeface="Calibri"/>
                        </a:rPr>
                        <a:t>tone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 err="1">
                          <a:effectLst/>
                          <a:latin typeface="Calibri"/>
                        </a:rPr>
                        <a:t>Teška</a:t>
                      </a:r>
                      <a:r>
                        <a:rPr lang="en-US" sz="1800" dirty="0">
                          <a:effectLst/>
                          <a:latin typeface="Calibri"/>
                        </a:rPr>
                        <a:t> je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  <a:latin typeface="Calibri"/>
                        </a:rPr>
                        <a:t>tone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extLst>
                  <a:ext uri="{0D108BD9-81ED-4DB2-BD59-A6C34878D82A}">
                    <a16:rowId xmlns:a16="http://schemas.microsoft.com/office/drawing/2014/main" val="1537667189"/>
                  </a:ext>
                </a:extLst>
              </a:tr>
              <a:tr h="38820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err="1">
                          <a:effectLst/>
                        </a:rPr>
                        <a:t>limun</a:t>
                      </a:r>
                      <a:endParaRPr lang="en-US" sz="1800" dirty="0" err="1">
                        <a:effectLst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  <a:latin typeface="Calibri"/>
                        </a:rPr>
                        <a:t>tone</a:t>
                      </a: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  <a:latin typeface="Calibri"/>
                        </a:rPr>
                        <a:t>Težak je</a:t>
                      </a: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err="1">
                          <a:effectLst/>
                          <a:latin typeface="Calibri"/>
                        </a:rPr>
                        <a:t>pluta</a:t>
                      </a:r>
                      <a:endParaRPr lang="en-US" sz="1800" err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extLst>
                  <a:ext uri="{0D108BD9-81ED-4DB2-BD59-A6C34878D82A}">
                    <a16:rowId xmlns:a16="http://schemas.microsoft.com/office/drawing/2014/main" val="417304244"/>
                  </a:ext>
                </a:extLst>
              </a:tr>
              <a:tr h="38820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err="1">
                          <a:effectLst/>
                        </a:rPr>
                        <a:t>krumpir</a:t>
                      </a:r>
                      <a:endParaRPr lang="en-US" sz="1800" dirty="0" err="1">
                        <a:effectLst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  <a:latin typeface="Calibri"/>
                        </a:rPr>
                        <a:t>tone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  <a:latin typeface="Calibri"/>
                        </a:rPr>
                        <a:t>Težak je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  <a:latin typeface="Calibri"/>
                        </a:rPr>
                        <a:t>tone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extLst>
                  <a:ext uri="{0D108BD9-81ED-4DB2-BD59-A6C34878D82A}">
                    <a16:rowId xmlns:a16="http://schemas.microsoft.com/office/drawing/2014/main" val="2849348797"/>
                  </a:ext>
                </a:extLst>
              </a:tr>
              <a:tr h="38820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err="1">
                          <a:effectLst/>
                        </a:rPr>
                        <a:t>kamen</a:t>
                      </a:r>
                      <a:endParaRPr lang="en-US" sz="1800" dirty="0" err="1">
                        <a:effectLst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  <a:latin typeface="Calibri"/>
                        </a:rPr>
                        <a:t>tone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  <a:latin typeface="Calibri"/>
                        </a:rPr>
                        <a:t>Težak je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  <a:latin typeface="Calibri"/>
                        </a:rPr>
                        <a:t>tone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extLst>
                  <a:ext uri="{0D108BD9-81ED-4DB2-BD59-A6C34878D82A}">
                    <a16:rowId xmlns:a16="http://schemas.microsoft.com/office/drawing/2014/main" val="2063685730"/>
                  </a:ext>
                </a:extLst>
              </a:tr>
              <a:tr h="65522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err="1">
                          <a:effectLst/>
                        </a:rPr>
                        <a:t>papir</a:t>
                      </a:r>
                      <a:endParaRPr lang="en-US" sz="1800" dirty="0" err="1">
                        <a:effectLst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err="1">
                          <a:effectLst/>
                          <a:latin typeface="Calibri"/>
                        </a:rPr>
                        <a:t>pluta</a:t>
                      </a:r>
                      <a:endParaRPr lang="en-US" sz="1800" err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  <a:latin typeface="Calibri"/>
                        </a:rPr>
                        <a:t>Lagan je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 err="1">
                          <a:effectLst/>
                          <a:latin typeface="Calibri"/>
                        </a:rPr>
                        <a:t>pluta</a:t>
                      </a:r>
                      <a:r>
                        <a:rPr lang="en-US" sz="1800" dirty="0">
                          <a:effectLst/>
                          <a:latin typeface="Calibri"/>
                        </a:rPr>
                        <a:t> </a:t>
                      </a:r>
                      <a:r>
                        <a:rPr lang="en-US" sz="1800" dirty="0" err="1">
                          <a:effectLst/>
                          <a:latin typeface="Calibri"/>
                        </a:rPr>
                        <a:t>i</a:t>
                      </a:r>
                      <a:r>
                        <a:rPr lang="en-US" sz="1800" dirty="0">
                          <a:effectLst/>
                          <a:latin typeface="Calibri"/>
                        </a:rPr>
                        <a:t> tone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69" marR="15369" marT="15369" marB="73773" anchor="b"/>
                </a:tc>
                <a:extLst>
                  <a:ext uri="{0D108BD9-81ED-4DB2-BD59-A6C34878D82A}">
                    <a16:rowId xmlns:a16="http://schemas.microsoft.com/office/drawing/2014/main" val="619108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86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2404-ED9C-420E-BB53-9F4678A4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  <a:cs typeface="Calibri Light"/>
              </a:rPr>
              <a:t>Potrebno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Calibri Light"/>
              </a:rPr>
              <a:t>pripremiti</a:t>
            </a:r>
            <a:endParaRPr lang="en-US" dirty="0" err="1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6B7A7-A947-464A-A954-5A4E47D16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Veliku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čašu</a:t>
            </a:r>
            <a:r>
              <a:rPr lang="en-US" dirty="0">
                <a:cs typeface="Calibri"/>
              </a:rPr>
              <a:t> od 1L, </a:t>
            </a:r>
            <a:endParaRPr lang="en-US" dirty="0"/>
          </a:p>
          <a:p>
            <a:r>
              <a:rPr lang="en-US" dirty="0" err="1">
                <a:cs typeface="Calibri"/>
              </a:rPr>
              <a:t>jaje</a:t>
            </a:r>
          </a:p>
          <a:p>
            <a:r>
              <a:rPr lang="en-US" dirty="0" err="1">
                <a:cs typeface="Calibri"/>
              </a:rPr>
              <a:t>lego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kockica</a:t>
            </a:r>
          </a:p>
          <a:p>
            <a:r>
              <a:rPr lang="en-US" dirty="0" err="1">
                <a:cs typeface="Calibri"/>
              </a:rPr>
              <a:t>metalna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žličica</a:t>
            </a:r>
          </a:p>
          <a:p>
            <a:r>
              <a:rPr lang="en-US" dirty="0" err="1">
                <a:cs typeface="Calibri"/>
              </a:rPr>
              <a:t>limun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 err="1">
                <a:cs typeface="Calibri"/>
              </a:rPr>
              <a:t>krumpir</a:t>
            </a:r>
          </a:p>
          <a:p>
            <a:r>
              <a:rPr lang="en-US" dirty="0" err="1">
                <a:cs typeface="Calibri"/>
              </a:rPr>
              <a:t>manji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kamen</a:t>
            </a:r>
          </a:p>
          <a:p>
            <a:r>
              <a:rPr lang="en-US" dirty="0" err="1">
                <a:cs typeface="Calibri"/>
              </a:rPr>
              <a:t>komadić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papira</a:t>
            </a:r>
          </a:p>
        </p:txBody>
      </p:sp>
    </p:spTree>
    <p:extLst>
      <p:ext uri="{BB962C8B-B14F-4D97-AF65-F5344CB8AC3E}">
        <p14:creationId xmlns:p14="http://schemas.microsoft.com/office/powerpoint/2010/main" val="309764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7B4D-0C30-4701-9065-AF5667D9E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667934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cs typeface="Calibri Light"/>
              </a:rPr>
              <a:t>Jaje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B52F4-4F4D-4993-91D4-51073E65D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633268"/>
            <a:ext cx="6586489" cy="45905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 err="1">
                <a:cs typeface="Calibri"/>
              </a:rPr>
              <a:t>Tijek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izvođenja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pokusa</a:t>
            </a:r>
            <a:r>
              <a:rPr lang="en-US" sz="3200" dirty="0">
                <a:cs typeface="Calibri"/>
              </a:rPr>
              <a:t> : 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 err="1">
                <a:cs typeface="Calibri"/>
              </a:rPr>
              <a:t>Prvo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smo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jaje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polako</a:t>
            </a:r>
            <a:r>
              <a:rPr lang="en-US" sz="3200" dirty="0">
                <a:cs typeface="Calibri"/>
              </a:rPr>
              <a:t> </a:t>
            </a:r>
            <a:r>
              <a:rPr lang="en-US" sz="3200" dirty="0" err="1">
                <a:cs typeface="Calibri"/>
              </a:rPr>
              <a:t>stavili</a:t>
            </a:r>
            <a:r>
              <a:rPr lang="en-US" sz="3200" dirty="0">
                <a:cs typeface="Calibri"/>
              </a:rPr>
              <a:t> u </a:t>
            </a:r>
            <a:r>
              <a:rPr lang="en-US" sz="3200" dirty="0" err="1">
                <a:cs typeface="Calibri"/>
              </a:rPr>
              <a:t>vodu</a:t>
            </a:r>
            <a:r>
              <a:rPr lang="en-US" sz="3200" dirty="0">
                <a:cs typeface="Calibri"/>
              </a:rPr>
              <a:t> da se ne bi </a:t>
            </a:r>
            <a:r>
              <a:rPr lang="en-US" sz="3200" dirty="0" err="1">
                <a:cs typeface="Calibri"/>
              </a:rPr>
              <a:t>razbilo</a:t>
            </a:r>
            <a:r>
              <a:rPr lang="en-US" sz="3200" dirty="0">
                <a:cs typeface="Calibri"/>
              </a:rPr>
              <a:t> ,</a:t>
            </a:r>
            <a:r>
              <a:rPr lang="en-US" sz="3200" dirty="0" err="1">
                <a:cs typeface="Calibri"/>
              </a:rPr>
              <a:t>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smo</a:t>
            </a:r>
            <a:r>
              <a:rPr lang="en-US" sz="3200" dirty="0">
                <a:cs typeface="Calibri"/>
              </a:rPr>
              <a:t> ga </a:t>
            </a:r>
            <a:r>
              <a:rPr lang="en-US" sz="3200" dirty="0" err="1">
                <a:cs typeface="Calibri"/>
              </a:rPr>
              <a:t>polako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spuštali</a:t>
            </a:r>
            <a:r>
              <a:rPr lang="en-US" sz="3200" dirty="0">
                <a:cs typeface="Calibri"/>
              </a:rPr>
              <a:t> </a:t>
            </a:r>
            <a:r>
              <a:rPr lang="en-US" sz="3200" dirty="0" err="1">
                <a:cs typeface="Calibri"/>
              </a:rPr>
              <a:t>na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dno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čaše</a:t>
            </a:r>
            <a:r>
              <a:rPr lang="en-US" sz="3200" dirty="0">
                <a:cs typeface="Calibri"/>
              </a:rPr>
              <a:t>. Ako se </a:t>
            </a:r>
            <a:r>
              <a:rPr lang="en-US" sz="3200" dirty="0" err="1">
                <a:cs typeface="Calibri"/>
              </a:rPr>
              <a:t>jaje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vrati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površinu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znači</a:t>
            </a:r>
            <a:r>
              <a:rPr lang="en-US" sz="3200" dirty="0">
                <a:cs typeface="Calibri"/>
              </a:rPr>
              <a:t> da </a:t>
            </a:r>
            <a:r>
              <a:rPr lang="en-US" sz="3200" dirty="0" err="1">
                <a:cs typeface="Calibri"/>
              </a:rPr>
              <a:t>pluta</a:t>
            </a:r>
            <a:r>
              <a:rPr lang="en-US" sz="3200" dirty="0">
                <a:cs typeface="Calibri"/>
              </a:rPr>
              <a:t>, a </a:t>
            </a:r>
            <a:r>
              <a:rPr lang="en-US" sz="3200" dirty="0" err="1">
                <a:cs typeface="Calibri"/>
              </a:rPr>
              <a:t>ako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ostane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dnu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čaše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znači</a:t>
            </a:r>
            <a:r>
              <a:rPr lang="en-US" sz="3200" dirty="0">
                <a:cs typeface="Calibri"/>
              </a:rPr>
              <a:t> da tone. Moja </a:t>
            </a:r>
            <a:r>
              <a:rPr lang="en-US" sz="3200" dirty="0" err="1">
                <a:cs typeface="Calibri"/>
              </a:rPr>
              <a:t>pretpostavka</a:t>
            </a:r>
            <a:r>
              <a:rPr lang="en-US" sz="3200" dirty="0">
                <a:cs typeface="Calibri"/>
              </a:rPr>
              <a:t> je </a:t>
            </a:r>
            <a:r>
              <a:rPr lang="en-US" sz="3200" dirty="0" err="1">
                <a:cs typeface="Calibri"/>
              </a:rPr>
              <a:t>bila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točna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što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znači</a:t>
            </a:r>
            <a:r>
              <a:rPr lang="en-US" sz="3200" dirty="0">
                <a:cs typeface="Calibri"/>
              </a:rPr>
              <a:t> da </a:t>
            </a:r>
            <a:r>
              <a:rPr lang="en-US" sz="3200" b="1" dirty="0" err="1">
                <a:cs typeface="Calibri"/>
              </a:rPr>
              <a:t>jaje</a:t>
            </a:r>
            <a:r>
              <a:rPr lang="en-US" sz="3200" b="1" dirty="0">
                <a:cs typeface="Calibri"/>
              </a:rPr>
              <a:t> tone</a:t>
            </a:r>
            <a:r>
              <a:rPr lang="en-US" sz="3200" dirty="0">
                <a:cs typeface="Calibri"/>
              </a:rPr>
              <a:t>.</a:t>
            </a:r>
          </a:p>
        </p:txBody>
      </p:sp>
      <p:pic>
        <p:nvPicPr>
          <p:cNvPr id="4" name="Picture 4" descr="A picture containing cup, table, glass, drink&#10;&#10;Description automatically generated">
            <a:extLst>
              <a:ext uri="{FF2B5EF4-FFF2-40B4-BE49-F238E27FC236}">
                <a16:creationId xmlns:a16="http://schemas.microsoft.com/office/drawing/2014/main" id="{F29E984B-3B09-4AFB-B633-51292B614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9" r="470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C9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9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94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30D53-64BE-4E3D-A3B7-0263522B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Lego kockica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A picture containing indoor, container, glass, beverage&#10;&#10;Description automatically generated">
            <a:extLst>
              <a:ext uri="{FF2B5EF4-FFF2-40B4-BE49-F238E27FC236}">
                <a16:creationId xmlns:a16="http://schemas.microsoft.com/office/drawing/2014/main" id="{8497C80E-09CC-45D1-A013-1F43552F9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13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4" name="Picture 4" descr="A picture containing indoor, tube, glass, bell jar&#10;&#10;Description automatically generated">
            <a:extLst>
              <a:ext uri="{FF2B5EF4-FFF2-40B4-BE49-F238E27FC236}">
                <a16:creationId xmlns:a16="http://schemas.microsoft.com/office/drawing/2014/main" id="{8FCE2272-3850-40AA-8131-5AA2C69F2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58" b="4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ECA36-1D79-4261-8CDB-058038FCD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cs typeface="Calibri"/>
              </a:rPr>
              <a:t>Kad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smo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lego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kockicu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stavili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u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vodu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 ,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ona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je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plutala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jer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je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ispod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sebe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imala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prostor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ispunjen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zrakom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 ,no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kad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smo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istisnuli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taj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zrak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ona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je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potonula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jer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nije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više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imala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prostor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ispunjen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zrakom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koji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će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je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držati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na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površini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. Moja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pretpostavka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je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bila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djelomično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točna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jer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lego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kockica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pluta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"/>
              </a:rPr>
              <a:t>i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tone</a:t>
            </a:r>
          </a:p>
        </p:txBody>
      </p:sp>
    </p:spTree>
    <p:extLst>
      <p:ext uri="{BB962C8B-B14F-4D97-AF65-F5344CB8AC3E}">
        <p14:creationId xmlns:p14="http://schemas.microsoft.com/office/powerpoint/2010/main" val="403899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B3CC-6812-4BA2-ADBC-03031D92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312967"/>
            <a:ext cx="6586491" cy="1084877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cs typeface="Calibri Light"/>
              </a:rPr>
              <a:t>Metalna</a:t>
            </a:r>
            <a:r>
              <a:rPr lang="en-US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Calibri Light"/>
              </a:rPr>
              <a:t>žličica</a:t>
            </a:r>
            <a:endParaRPr lang="en-US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E1D5-A2B0-4BCB-8901-5FEFD8859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Svi </a:t>
            </a:r>
            <a:r>
              <a:rPr lang="en-US" sz="3200" dirty="0" err="1">
                <a:cs typeface="Calibri"/>
              </a:rPr>
              <a:t>znamo</a:t>
            </a:r>
            <a:r>
              <a:rPr lang="en-US" sz="3200" dirty="0">
                <a:cs typeface="Calibri"/>
              </a:rPr>
              <a:t> da </a:t>
            </a:r>
            <a:r>
              <a:rPr lang="en-US" sz="3200" dirty="0" err="1">
                <a:cs typeface="Calibri"/>
              </a:rPr>
              <a:t>metalna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žličica</a:t>
            </a:r>
            <a:r>
              <a:rPr lang="en-US" sz="3200" dirty="0">
                <a:cs typeface="Calibri"/>
              </a:rPr>
              <a:t> tone </a:t>
            </a:r>
            <a:r>
              <a:rPr lang="en-US" sz="3200" dirty="0" err="1">
                <a:cs typeface="Calibri"/>
              </a:rPr>
              <a:t>jer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smo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sto</a:t>
            </a:r>
            <a:r>
              <a:rPr lang="en-US" sz="3200" dirty="0">
                <a:cs typeface="Calibri"/>
              </a:rPr>
              <a:t> puta </a:t>
            </a:r>
            <a:r>
              <a:rPr lang="en-US" sz="3200" dirty="0" err="1">
                <a:cs typeface="Calibri"/>
              </a:rPr>
              <a:t>vidjeli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kako</a:t>
            </a:r>
            <a:r>
              <a:rPr lang="en-US" sz="3200" dirty="0">
                <a:cs typeface="Calibri"/>
              </a:rPr>
              <a:t> tone </a:t>
            </a:r>
            <a:r>
              <a:rPr lang="en-US" sz="3200" dirty="0" err="1">
                <a:cs typeface="Calibri"/>
              </a:rPr>
              <a:t>na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dno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čaše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dok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smo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primjer</a:t>
            </a:r>
            <a:r>
              <a:rPr lang="en-US" sz="3200" dirty="0">
                <a:cs typeface="Calibri"/>
              </a:rPr>
              <a:t> </a:t>
            </a:r>
            <a:r>
              <a:rPr lang="en-US" sz="3200" dirty="0" err="1">
                <a:cs typeface="Calibri"/>
              </a:rPr>
              <a:t>mješali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cedevitu</a:t>
            </a:r>
            <a:r>
              <a:rPr lang="en-US" sz="3200" dirty="0">
                <a:cs typeface="Calibri"/>
              </a:rPr>
              <a:t>. Ona je </a:t>
            </a:r>
            <a:r>
              <a:rPr lang="en-US" sz="3200" dirty="0" err="1">
                <a:cs typeface="Calibri"/>
              </a:rPr>
              <a:t>napravljena</a:t>
            </a:r>
            <a:r>
              <a:rPr lang="en-US" sz="3200" dirty="0">
                <a:cs typeface="Calibri"/>
              </a:rPr>
              <a:t> od </a:t>
            </a:r>
            <a:r>
              <a:rPr lang="en-US" sz="3200" dirty="0" err="1">
                <a:cs typeface="Calibri"/>
              </a:rPr>
              <a:t>metala</a:t>
            </a:r>
            <a:r>
              <a:rPr lang="en-US" sz="3200" dirty="0">
                <a:cs typeface="Calibri"/>
              </a:rPr>
              <a:t> koji je </a:t>
            </a:r>
            <a:r>
              <a:rPr lang="en-US" sz="3200" dirty="0" err="1">
                <a:cs typeface="Calibri"/>
              </a:rPr>
              <a:t>gušći</a:t>
            </a:r>
            <a:r>
              <a:rPr lang="en-US" sz="3200" dirty="0">
                <a:cs typeface="Calibri"/>
              </a:rPr>
              <a:t> od </a:t>
            </a:r>
            <a:r>
              <a:rPr lang="en-US" sz="3200" dirty="0" err="1">
                <a:cs typeface="Calibri"/>
              </a:rPr>
              <a:t>vode</a:t>
            </a:r>
            <a:r>
              <a:rPr lang="en-US" sz="3200" dirty="0">
                <a:cs typeface="Calibri"/>
              </a:rPr>
              <a:t> pa je </a:t>
            </a:r>
            <a:r>
              <a:rPr lang="en-US" sz="3200" dirty="0" err="1">
                <a:cs typeface="Calibri"/>
              </a:rPr>
              <a:t>očito</a:t>
            </a:r>
            <a:r>
              <a:rPr lang="en-US" sz="3200" dirty="0">
                <a:cs typeface="Calibri"/>
              </a:rPr>
              <a:t> da </a:t>
            </a:r>
            <a:r>
              <a:rPr lang="en-US" sz="3200" dirty="0" err="1">
                <a:cs typeface="Calibri"/>
              </a:rPr>
              <a:t>metalna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žlica</a:t>
            </a:r>
            <a:r>
              <a:rPr lang="en-US" sz="3200" dirty="0">
                <a:cs typeface="Calibri"/>
              </a:rPr>
              <a:t> tone. Moja </a:t>
            </a:r>
            <a:r>
              <a:rPr lang="en-US" sz="3200" dirty="0" err="1">
                <a:cs typeface="Calibri"/>
              </a:rPr>
              <a:t>pretpostavka</a:t>
            </a:r>
            <a:r>
              <a:rPr lang="en-US" sz="3200" dirty="0">
                <a:cs typeface="Calibri"/>
              </a:rPr>
              <a:t> je </a:t>
            </a:r>
            <a:r>
              <a:rPr lang="en-US" sz="3200" dirty="0" err="1">
                <a:cs typeface="Calibri"/>
              </a:rPr>
              <a:t>bila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točna</a:t>
            </a:r>
            <a:r>
              <a:rPr lang="en-US" sz="3200" dirty="0">
                <a:cs typeface="Calibri"/>
              </a:rPr>
              <a:t>.</a:t>
            </a:r>
          </a:p>
        </p:txBody>
      </p:sp>
      <p:pic>
        <p:nvPicPr>
          <p:cNvPr id="5" name="Picture 5" descr="A picture containing indoor, glass, container, empty&#10;&#10;Description automatically generated">
            <a:extLst>
              <a:ext uri="{FF2B5EF4-FFF2-40B4-BE49-F238E27FC236}">
                <a16:creationId xmlns:a16="http://schemas.microsoft.com/office/drawing/2014/main" id="{502BA0FA-81C7-484F-94F8-D82543B8A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A61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8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0ED8B-A02B-45FD-B1DB-C3F4BDA66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Limun</a:t>
            </a:r>
            <a:br>
              <a:rPr lang="en-US" sz="5200" dirty="0">
                <a:solidFill>
                  <a:srgbClr val="FF0000"/>
                </a:solidFill>
              </a:rPr>
            </a:br>
            <a:br>
              <a:rPr lang="en-US" sz="5200" dirty="0"/>
            </a:br>
            <a:endParaRPr lang="en-US" sz="5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1E08D-2870-482D-88E9-383C8F451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555" y="3166271"/>
            <a:ext cx="4984813" cy="2963062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cs typeface="Calibri"/>
              </a:rPr>
              <a:t>Limun je </a:t>
            </a:r>
            <a:r>
              <a:rPr lang="en-US" sz="3600" dirty="0" err="1">
                <a:cs typeface="Calibri"/>
              </a:rPr>
              <a:t>težak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ali</a:t>
            </a:r>
            <a:r>
              <a:rPr lang="en-US" sz="3600" dirty="0">
                <a:cs typeface="Calibri"/>
              </a:rPr>
              <a:t> je </a:t>
            </a:r>
            <a:r>
              <a:rPr lang="en-US" sz="3600" dirty="0" err="1">
                <a:cs typeface="Calibri"/>
              </a:rPr>
              <a:t>njegova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struktura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prozračna</a:t>
            </a:r>
            <a:r>
              <a:rPr lang="en-US" sz="3600" dirty="0">
                <a:cs typeface="Calibri"/>
              </a:rPr>
              <a:t> </a:t>
            </a:r>
            <a:r>
              <a:rPr lang="en-US" sz="3600" dirty="0" err="1">
                <a:cs typeface="Calibri"/>
              </a:rPr>
              <a:t>i</a:t>
            </a:r>
            <a:r>
              <a:rPr lang="en-US" sz="3600" dirty="0">
                <a:cs typeface="Calibri"/>
              </a:rPr>
              <a:t> </a:t>
            </a:r>
            <a:r>
              <a:rPr lang="en-US" sz="3600" dirty="0" err="1">
                <a:cs typeface="Calibri"/>
              </a:rPr>
              <a:t>vlaknasta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što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znači</a:t>
            </a:r>
            <a:r>
              <a:rPr lang="en-US" sz="3600" dirty="0">
                <a:cs typeface="Calibri"/>
              </a:rPr>
              <a:t> da </a:t>
            </a:r>
            <a:r>
              <a:rPr lang="en-US" sz="3600" dirty="0" err="1">
                <a:cs typeface="Calibri"/>
              </a:rPr>
              <a:t>ima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malu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gustoću</a:t>
            </a:r>
            <a:r>
              <a:rPr lang="en-US" sz="3600" dirty="0">
                <a:cs typeface="Calibri"/>
              </a:rPr>
              <a:t> I </a:t>
            </a:r>
            <a:r>
              <a:rPr lang="en-US" sz="3600" dirty="0" err="1">
                <a:cs typeface="Calibri"/>
              </a:rPr>
              <a:t>pluta</a:t>
            </a:r>
            <a:r>
              <a:rPr lang="en-US" sz="3600" dirty="0">
                <a:cs typeface="Calibri"/>
              </a:rPr>
              <a:t>. Moja </a:t>
            </a:r>
            <a:r>
              <a:rPr lang="en-US" sz="3600" dirty="0" err="1">
                <a:cs typeface="Calibri"/>
              </a:rPr>
              <a:t>pretpostavka</a:t>
            </a:r>
            <a:r>
              <a:rPr lang="en-US" sz="3600" dirty="0">
                <a:cs typeface="Calibri"/>
              </a:rPr>
              <a:t> je </a:t>
            </a:r>
            <a:r>
              <a:rPr lang="en-US" sz="3600" dirty="0" err="1">
                <a:cs typeface="Calibri"/>
              </a:rPr>
              <a:t>bila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kriva</a:t>
            </a:r>
            <a:r>
              <a:rPr lang="en-US" sz="3600" dirty="0">
                <a:cs typeface="Calibri"/>
              </a:rPr>
              <a:t>.</a:t>
            </a:r>
          </a:p>
        </p:txBody>
      </p:sp>
      <p:pic>
        <p:nvPicPr>
          <p:cNvPr id="4" name="Picture 4" descr="A picture containing cup, blender, indoor, glass&#10;&#10;Description automatically generated">
            <a:extLst>
              <a:ext uri="{FF2B5EF4-FFF2-40B4-BE49-F238E27FC236}">
                <a16:creationId xmlns:a16="http://schemas.microsoft.com/office/drawing/2014/main" id="{1C949E7E-3C1B-4541-9C05-3E437A728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435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6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0FB10-F870-4060-B99C-748B66FD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527381"/>
            <a:ext cx="4984813" cy="52274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Krumpir</a:t>
            </a:r>
            <a:br>
              <a:rPr lang="en-US" sz="3600" dirty="0">
                <a:solidFill>
                  <a:srgbClr val="FF0000"/>
                </a:solidFill>
                <a:cs typeface="Calibri Light"/>
              </a:rPr>
            </a:br>
            <a:br>
              <a:rPr lang="en-US" sz="3600" dirty="0">
                <a:cs typeface="Calibri Light"/>
              </a:rPr>
            </a:br>
            <a:br>
              <a:rPr lang="en-US" sz="3600" dirty="0">
                <a:cs typeface="Calibri Light"/>
              </a:rPr>
            </a:br>
            <a:r>
              <a:rPr lang="en-US" sz="3600" dirty="0" err="1">
                <a:cs typeface="Calibri Light"/>
              </a:rPr>
              <a:t>krumpir</a:t>
            </a:r>
            <a:r>
              <a:rPr lang="en-US" sz="3600" dirty="0">
                <a:cs typeface="Calibri Light"/>
              </a:rPr>
              <a:t> je </a:t>
            </a:r>
            <a:r>
              <a:rPr lang="en-US" sz="3600" dirty="0" err="1">
                <a:cs typeface="Calibri Light"/>
              </a:rPr>
              <a:t>težak</a:t>
            </a:r>
            <a:r>
              <a:rPr lang="en-US" sz="3600" dirty="0">
                <a:cs typeface="Calibri Light"/>
              </a:rPr>
              <a:t> </a:t>
            </a:r>
            <a:r>
              <a:rPr lang="en-US" sz="3600" dirty="0" err="1">
                <a:cs typeface="Calibri Light"/>
              </a:rPr>
              <a:t>i</a:t>
            </a:r>
            <a:r>
              <a:rPr lang="en-US" sz="3600" dirty="0">
                <a:cs typeface="Calibri Light"/>
              </a:rPr>
              <a:t> </a:t>
            </a:r>
            <a:r>
              <a:rPr lang="en-US" sz="3600" dirty="0" err="1">
                <a:cs typeface="Calibri Light"/>
              </a:rPr>
              <a:t>ima</a:t>
            </a:r>
            <a:r>
              <a:rPr lang="en-US" sz="3600" dirty="0">
                <a:cs typeface="Calibri Light"/>
              </a:rPr>
              <a:t> </a:t>
            </a:r>
            <a:r>
              <a:rPr lang="en-US" sz="3600" dirty="0" err="1">
                <a:cs typeface="Calibri Light"/>
              </a:rPr>
              <a:t>veliku</a:t>
            </a:r>
            <a:r>
              <a:rPr lang="en-US" sz="3600" dirty="0">
                <a:cs typeface="Calibri Light"/>
              </a:rPr>
              <a:t> </a:t>
            </a:r>
            <a:r>
              <a:rPr lang="en-US" sz="3600" dirty="0" err="1">
                <a:cs typeface="Calibri Light"/>
              </a:rPr>
              <a:t>gustoću</a:t>
            </a:r>
            <a:r>
              <a:rPr lang="en-US" sz="3600" dirty="0">
                <a:cs typeface="Calibri Light"/>
              </a:rPr>
              <a:t> </a:t>
            </a:r>
            <a:r>
              <a:rPr lang="en-US" sz="3600" dirty="0" err="1">
                <a:cs typeface="Calibri Light"/>
              </a:rPr>
              <a:t>te</a:t>
            </a:r>
            <a:r>
              <a:rPr lang="en-US" sz="3600" dirty="0">
                <a:cs typeface="Calibri Light"/>
              </a:rPr>
              <a:t> je </a:t>
            </a:r>
            <a:r>
              <a:rPr lang="en-US" sz="3600" dirty="0" err="1">
                <a:cs typeface="Calibri Light"/>
              </a:rPr>
              <a:t>moja</a:t>
            </a:r>
            <a:r>
              <a:rPr lang="en-US" sz="3600" dirty="0">
                <a:cs typeface="Calibri Light"/>
              </a:rPr>
              <a:t> </a:t>
            </a:r>
            <a:r>
              <a:rPr lang="en-US" sz="3600" dirty="0" err="1">
                <a:cs typeface="Calibri Light"/>
              </a:rPr>
              <a:t>pretpostavka</a:t>
            </a:r>
            <a:r>
              <a:rPr lang="en-US" sz="3600" dirty="0">
                <a:cs typeface="Calibri Light"/>
              </a:rPr>
              <a:t> </a:t>
            </a:r>
            <a:r>
              <a:rPr lang="en-US" sz="3600" dirty="0" err="1">
                <a:cs typeface="Calibri Light"/>
              </a:rPr>
              <a:t>točna</a:t>
            </a:r>
            <a:r>
              <a:rPr lang="en-US" sz="3600" dirty="0">
                <a:cs typeface="Calibri Light"/>
              </a:rPr>
              <a:t>, </a:t>
            </a:r>
            <a:r>
              <a:rPr lang="en-US" sz="3600" dirty="0" err="1">
                <a:cs typeface="Calibri Light"/>
              </a:rPr>
              <a:t>dakle</a:t>
            </a:r>
            <a:r>
              <a:rPr lang="en-US" sz="3600" dirty="0">
                <a:cs typeface="Calibri Light"/>
              </a:rPr>
              <a:t> </a:t>
            </a:r>
            <a:r>
              <a:rPr lang="en-US" sz="3600" dirty="0" err="1">
                <a:cs typeface="Calibri Light"/>
              </a:rPr>
              <a:t>krumpir</a:t>
            </a:r>
            <a:r>
              <a:rPr lang="en-US" sz="3600" dirty="0">
                <a:cs typeface="Calibri Light"/>
              </a:rPr>
              <a:t> tone.</a:t>
            </a:r>
            <a:br>
              <a:rPr lang="en-US" sz="3600" dirty="0"/>
            </a:br>
            <a:endParaRPr lang="en-US" sz="3600" dirty="0">
              <a:cs typeface="Calibri Light"/>
            </a:endParaRPr>
          </a:p>
        </p:txBody>
      </p:sp>
      <p:pic>
        <p:nvPicPr>
          <p:cNvPr id="4" name="Picture 4" descr="A picture containing indoor, counter, container, glass&#10;&#10;Description automatically generated">
            <a:extLst>
              <a:ext uri="{FF2B5EF4-FFF2-40B4-BE49-F238E27FC236}">
                <a16:creationId xmlns:a16="http://schemas.microsoft.com/office/drawing/2014/main" id="{3A5F4006-B968-47C2-91B8-02137D75A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435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8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A197A-0552-4B88-B5CC-11BFB863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Kamen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descr="A picture containing water, outdoor, sky, beach&#10;&#10;Description automatically generated">
            <a:extLst>
              <a:ext uri="{FF2B5EF4-FFF2-40B4-BE49-F238E27FC236}">
                <a16:creationId xmlns:a16="http://schemas.microsoft.com/office/drawing/2014/main" id="{22678822-13F5-4945-A515-C1B6CD192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35" r="-1" b="-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78F49-3D8A-43C0-A167-979300D09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cs typeface="Calibri"/>
              </a:rPr>
              <a:t>Puno </a:t>
            </a:r>
            <a:r>
              <a:rPr lang="en-US" sz="2200" dirty="0" err="1">
                <a:cs typeface="Calibri"/>
              </a:rPr>
              <a:t>smo</a:t>
            </a:r>
            <a:r>
              <a:rPr lang="en-US" sz="2200" dirty="0">
                <a:cs typeface="Calibri"/>
              </a:rPr>
              <a:t> puta </a:t>
            </a:r>
            <a:r>
              <a:rPr lang="en-US" sz="2200" dirty="0" err="1">
                <a:cs typeface="Calibri"/>
              </a:rPr>
              <a:t>vidjeli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kamenje</a:t>
            </a:r>
            <a:r>
              <a:rPr lang="en-US" sz="2200" dirty="0">
                <a:cs typeface="Calibri"/>
              </a:rPr>
              <a:t> u </a:t>
            </a:r>
            <a:r>
              <a:rPr lang="en-US" sz="2200" dirty="0" err="1">
                <a:cs typeface="Calibri"/>
              </a:rPr>
              <a:t>moru</a:t>
            </a:r>
            <a:r>
              <a:rPr lang="en-US" sz="2200" dirty="0">
                <a:cs typeface="Calibri"/>
              </a:rPr>
              <a:t> I </a:t>
            </a:r>
            <a:r>
              <a:rPr lang="en-US" sz="2200" dirty="0" err="1">
                <a:cs typeface="Calibri"/>
              </a:rPr>
              <a:t>očito</a:t>
            </a:r>
            <a:r>
              <a:rPr lang="en-US" sz="2200" dirty="0">
                <a:cs typeface="Calibri"/>
              </a:rPr>
              <a:t> je da </a:t>
            </a:r>
            <a:r>
              <a:rPr lang="en-US" sz="2200" dirty="0" err="1">
                <a:cs typeface="Calibri"/>
              </a:rPr>
              <a:t>kamen</a:t>
            </a:r>
            <a:r>
              <a:rPr lang="en-US" sz="2200" dirty="0">
                <a:cs typeface="Calibri"/>
              </a:rPr>
              <a:t> tone.</a:t>
            </a:r>
          </a:p>
          <a:p>
            <a:r>
              <a:rPr lang="en-US" sz="2200" dirty="0">
                <a:cs typeface="Calibri"/>
              </a:rPr>
              <a:t>Ima </a:t>
            </a:r>
            <a:r>
              <a:rPr lang="en-US" sz="2200" dirty="0" err="1">
                <a:cs typeface="Calibri"/>
              </a:rPr>
              <a:t>veću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gustoću</a:t>
            </a:r>
            <a:r>
              <a:rPr lang="en-US" sz="2200" dirty="0">
                <a:cs typeface="Calibri"/>
              </a:rPr>
              <a:t> od </a:t>
            </a:r>
            <a:r>
              <a:rPr lang="en-US" sz="2200" dirty="0" err="1">
                <a:cs typeface="Calibri"/>
              </a:rPr>
              <a:t>vode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te</a:t>
            </a:r>
            <a:r>
              <a:rPr lang="en-US" sz="2200" dirty="0">
                <a:cs typeface="Calibri"/>
              </a:rPr>
              <a:t> tone. Moja </a:t>
            </a:r>
            <a:r>
              <a:rPr lang="en-US" sz="2200" dirty="0" err="1">
                <a:cs typeface="Calibri"/>
              </a:rPr>
              <a:t>pretpostavka</a:t>
            </a:r>
            <a:r>
              <a:rPr lang="en-US" sz="2200" dirty="0">
                <a:cs typeface="Calibri"/>
              </a:rPr>
              <a:t> je </a:t>
            </a:r>
            <a:r>
              <a:rPr lang="en-US" sz="2200" dirty="0" err="1">
                <a:cs typeface="Calibri"/>
              </a:rPr>
              <a:t>bila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točna</a:t>
            </a:r>
            <a:r>
              <a:rPr lang="en-US" sz="22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89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Široki zaslon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POKUS</vt:lpstr>
      <vt:lpstr>Pripremanje za pokus</vt:lpstr>
      <vt:lpstr>Potrebno pripremiti</vt:lpstr>
      <vt:lpstr>Jaje</vt:lpstr>
      <vt:lpstr>Lego kockica</vt:lpstr>
      <vt:lpstr>Metalna žličica</vt:lpstr>
      <vt:lpstr>Limun  </vt:lpstr>
      <vt:lpstr>Krumpir   krumpir je težak i ima veliku gustoću te je moja pretpostavka točna, dakle krumpir tone. </vt:lpstr>
      <vt:lpstr>Kamen</vt:lpstr>
      <vt:lpstr>Komadić papira</vt:lpstr>
      <vt:lpstr>Gustoća nekih drugih uzoraka</vt:lpstr>
      <vt:lpstr>Zaključak</vt:lpstr>
      <vt:lpstr>PowerPoint prezentacija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POKUS</dc:title>
  <cp:lastModifiedBy>Marina Perica</cp:lastModifiedBy>
  <cp:revision>1</cp:revision>
  <dcterms:modified xsi:type="dcterms:W3CDTF">2022-01-12T19:03:18Z</dcterms:modified>
</cp:coreProperties>
</file>