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8" r:id="rId2"/>
    <p:sldId id="278" r:id="rId3"/>
    <p:sldId id="279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80" r:id="rId23"/>
    <p:sldId id="281" r:id="rId24"/>
    <p:sldId id="284" r:id="rId25"/>
    <p:sldId id="285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Učenici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4.2355743993539273E-2"/>
          <c:y val="2.3370618503141982E-2"/>
          <c:w val="0.95636220472440947"/>
          <c:h val="0.669880272591334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Stupac2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A5A1-4C99-A66A-F7955C78B4DA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5A1-4C99-A66A-F7955C78B4DA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5A1-4C99-A66A-F7955C78B4D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5A1-4C99-A66A-F7955C78B4D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5. razred</c:v>
                </c:pt>
                <c:pt idx="1">
                  <c:v>6. razred</c:v>
                </c:pt>
                <c:pt idx="2">
                  <c:v>7. razred</c:v>
                </c:pt>
                <c:pt idx="3">
                  <c:v>8. razred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33</c:v>
                </c:pt>
                <c:pt idx="1">
                  <c:v>53</c:v>
                </c:pt>
                <c:pt idx="2">
                  <c:v>68</c:v>
                </c:pt>
                <c:pt idx="3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A1-4C99-A66A-F7955C78B4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9177488"/>
        <c:axId val="776435584"/>
      </c:barChart>
      <c:catAx>
        <c:axId val="439177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76435584"/>
        <c:crosses val="autoZero"/>
        <c:auto val="1"/>
        <c:lblAlgn val="ctr"/>
        <c:lblOffset val="100"/>
        <c:noMultiLvlLbl val="0"/>
      </c:catAx>
      <c:valAx>
        <c:axId val="7764355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39177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IGRICE</c:v>
                </c:pt>
                <c:pt idx="1">
                  <c:v>DRUŠTVENE MREŽE</c:v>
                </c:pt>
                <c:pt idx="2">
                  <c:v>PORTALI</c:v>
                </c:pt>
                <c:pt idx="3">
                  <c:v>YOUTUBE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80</c:v>
                </c:pt>
                <c:pt idx="1">
                  <c:v>130</c:v>
                </c:pt>
                <c:pt idx="2">
                  <c:v>14</c:v>
                </c:pt>
                <c:pt idx="3">
                  <c:v>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B5-4A3C-BE7B-8810A80857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84524768"/>
        <c:axId val="908968048"/>
      </c:barChart>
      <c:catAx>
        <c:axId val="784524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08968048"/>
        <c:crosses val="autoZero"/>
        <c:auto val="1"/>
        <c:lblAlgn val="ctr"/>
        <c:lblOffset val="100"/>
        <c:noMultiLvlLbl val="0"/>
      </c:catAx>
      <c:valAx>
        <c:axId val="9089680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84524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022-4EAF-A79F-43F60B60BBB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3022-4EAF-A79F-43F60B60BBB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ČESTO</c:v>
                </c:pt>
                <c:pt idx="1">
                  <c:v>PONEKAD</c:v>
                </c:pt>
                <c:pt idx="2">
                  <c:v>RIJETKO</c:v>
                </c:pt>
                <c:pt idx="3">
                  <c:v>NIKAD</c:v>
                </c:pt>
              </c:strCache>
            </c:strRef>
          </c:cat>
          <c:val>
            <c:numRef>
              <c:f>List1!$B$2:$B$5</c:f>
              <c:numCache>
                <c:formatCode>0%</c:formatCode>
                <c:ptCount val="4"/>
                <c:pt idx="0" formatCode="0.00%">
                  <c:v>9.5000000000000001E-2</c:v>
                </c:pt>
                <c:pt idx="1">
                  <c:v>0.19</c:v>
                </c:pt>
                <c:pt idx="2">
                  <c:v>0.36</c:v>
                </c:pt>
                <c:pt idx="3" formatCode="0.00%">
                  <c:v>0.36499999999999999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22-4EAF-A79F-43F60B60BB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19785728"/>
        <c:axId val="908960976"/>
      </c:barChart>
      <c:catAx>
        <c:axId val="1019785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08960976"/>
        <c:crosses val="autoZero"/>
        <c:auto val="1"/>
        <c:lblAlgn val="ctr"/>
        <c:lblOffset val="100"/>
        <c:noMultiLvlLbl val="0"/>
      </c:catAx>
      <c:valAx>
        <c:axId val="908960976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019785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List1!$A$2:$A$7</c:f>
              <c:strCache>
                <c:ptCount val="6"/>
                <c:pt idx="0">
                  <c:v>Nepoznate osobe su mi pokušale pristupiti na neprimjereni način</c:v>
                </c:pt>
                <c:pt idx="1">
                  <c:v>Prijatelji su pisali uvredljivo i ružno o meni</c:v>
                </c:pt>
                <c:pt idx="2">
                  <c:v>Otvarale su mi se neke neželjene stranice</c:v>
                </c:pt>
                <c:pt idx="3">
                  <c:v>Zarazilo mi se računalo s virusima</c:v>
                </c:pt>
                <c:pt idx="4">
                  <c:v>Nešto drugo</c:v>
                </c:pt>
                <c:pt idx="5">
                  <c:v>Ništa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24</c:v>
                </c:pt>
                <c:pt idx="1">
                  <c:v>12</c:v>
                </c:pt>
                <c:pt idx="2">
                  <c:v>26</c:v>
                </c:pt>
                <c:pt idx="3">
                  <c:v>19</c:v>
                </c:pt>
                <c:pt idx="4">
                  <c:v>17</c:v>
                </c:pt>
                <c:pt idx="5">
                  <c:v>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5D-4E15-B10A-CBB33C895A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83935280"/>
        <c:axId val="908927696"/>
      </c:barChart>
      <c:catAx>
        <c:axId val="783935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08927696"/>
        <c:crosses val="autoZero"/>
        <c:auto val="1"/>
        <c:lblAlgn val="ctr"/>
        <c:lblOffset val="100"/>
        <c:noMultiLvlLbl val="0"/>
      </c:catAx>
      <c:valAx>
        <c:axId val="908927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83935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ED291B17-9318-49DB-B28B-6E5994AE9581}" type="datetime1">
              <a:rPr lang="en-US" smtClean="0"/>
              <a:t>08-Jul-20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49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08-Jul-20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74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08-Jul-20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6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08-Jul-20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2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08-Jul-20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58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08-Jul-20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78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08-Jul-20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330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08-Jul-20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33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08-Jul-20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782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08-Jul-20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37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08-Jul-20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90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08-Jul-20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98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08-Jul-20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665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08-Jul-20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461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08-Jul-20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42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08-Jul-20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67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08-Jul-20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61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08-Jul-20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6354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22991886-2099-4939-9EC9-8E9F0F1DC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3016" y="1041400"/>
            <a:ext cx="8791575" cy="2387600"/>
          </a:xfrm>
        </p:spPr>
        <p:txBody>
          <a:bodyPr/>
          <a:lstStyle/>
          <a:p>
            <a:r>
              <a:rPr lang="en-US" dirty="0" err="1"/>
              <a:t>Učenici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društvene</a:t>
            </a:r>
            <a:r>
              <a:rPr lang="en-US" dirty="0"/>
              <a:t> </a:t>
            </a:r>
            <a:r>
              <a:rPr lang="en-US" dirty="0" err="1"/>
              <a:t>mreže</a:t>
            </a:r>
            <a:endParaRPr lang="hr-HR" dirty="0"/>
          </a:p>
        </p:txBody>
      </p:sp>
      <p:sp>
        <p:nvSpPr>
          <p:cNvPr id="5" name="Podnaslov 4">
            <a:extLst>
              <a:ext uri="{FF2B5EF4-FFF2-40B4-BE49-F238E27FC236}">
                <a16:creationId xmlns:a16="http://schemas.microsoft.com/office/drawing/2014/main" id="{259A58CE-5287-403B-9A2E-51A5EE6DE5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 algn="ctr">
              <a:lnSpc>
                <a:spcPct val="100000"/>
              </a:lnSpc>
              <a:spcBef>
                <a:spcPts val="580"/>
              </a:spcBef>
              <a:buClr>
                <a:srgbClr val="D34817"/>
              </a:buClr>
              <a:buSzPct val="85000"/>
            </a:pPr>
            <a:r>
              <a:rPr lang="hr-HR" sz="2600" b="1" cap="none" dirty="0">
                <a:solidFill>
                  <a:schemeClr val="tx1"/>
                </a:solidFill>
                <a:latin typeface="Perpetua"/>
              </a:rPr>
              <a:t>Nataša Kelava, prof. hrvatskoga jezika</a:t>
            </a:r>
          </a:p>
          <a:p>
            <a:pPr lvl="0" algn="ctr">
              <a:lnSpc>
                <a:spcPct val="100000"/>
              </a:lnSpc>
              <a:spcBef>
                <a:spcPts val="580"/>
              </a:spcBef>
              <a:buClr>
                <a:srgbClr val="D34817"/>
              </a:buClr>
              <a:buSzPct val="85000"/>
            </a:pPr>
            <a:r>
              <a:rPr lang="hr-HR" sz="2600" b="1" cap="none" dirty="0">
                <a:solidFill>
                  <a:schemeClr val="tx1"/>
                </a:solidFill>
                <a:latin typeface="Perpetua"/>
              </a:rPr>
              <a:t>Marina Perica, </a:t>
            </a:r>
            <a:r>
              <a:rPr lang="en-US" sz="2600" b="1" cap="none" dirty="0">
                <a:solidFill>
                  <a:schemeClr val="tx1"/>
                </a:solidFill>
                <a:latin typeface="Perpetua"/>
              </a:rPr>
              <a:t>prof. </a:t>
            </a:r>
            <a:r>
              <a:rPr lang="en-US" sz="2600" b="1" cap="none" dirty="0" err="1">
                <a:solidFill>
                  <a:schemeClr val="tx1"/>
                </a:solidFill>
                <a:latin typeface="Perpetua"/>
              </a:rPr>
              <a:t>fizike</a:t>
            </a:r>
            <a:r>
              <a:rPr lang="en-US" sz="2600" b="1" cap="none" dirty="0">
                <a:solidFill>
                  <a:schemeClr val="tx1"/>
                </a:solidFill>
                <a:latin typeface="Perpetua"/>
              </a:rPr>
              <a:t> </a:t>
            </a:r>
            <a:r>
              <a:rPr lang="en-US" sz="2600" b="1" cap="none" dirty="0" err="1">
                <a:solidFill>
                  <a:schemeClr val="tx1"/>
                </a:solidFill>
                <a:latin typeface="Perpetua"/>
              </a:rPr>
              <a:t>i</a:t>
            </a:r>
            <a:r>
              <a:rPr lang="en-US" sz="2600" b="1" cap="none" dirty="0">
                <a:solidFill>
                  <a:schemeClr val="tx1"/>
                </a:solidFill>
                <a:latin typeface="Perpetua"/>
              </a:rPr>
              <a:t> </a:t>
            </a:r>
            <a:r>
              <a:rPr lang="en-US" sz="2600" b="1" cap="none" dirty="0" err="1">
                <a:solidFill>
                  <a:schemeClr val="tx1"/>
                </a:solidFill>
                <a:latin typeface="Perpetua"/>
              </a:rPr>
              <a:t>politehnike</a:t>
            </a:r>
            <a:endParaRPr lang="hr-HR" sz="2600" b="1" cap="none" dirty="0">
              <a:solidFill>
                <a:schemeClr val="tx1"/>
              </a:solidFill>
              <a:latin typeface="Perpetua"/>
            </a:endParaRPr>
          </a:p>
          <a:p>
            <a:pPr lvl="0" algn="ctr">
              <a:lnSpc>
                <a:spcPct val="100000"/>
              </a:lnSpc>
              <a:spcBef>
                <a:spcPts val="580"/>
              </a:spcBef>
              <a:buClr>
                <a:srgbClr val="D34817"/>
              </a:buClr>
              <a:buSzPct val="85000"/>
            </a:pPr>
            <a:r>
              <a:rPr lang="hr-HR" sz="2600" b="1" cap="none" dirty="0">
                <a:solidFill>
                  <a:schemeClr val="tx1"/>
                </a:solidFill>
                <a:latin typeface="Perpetua"/>
              </a:rPr>
              <a:t>Osnovna škola Kamen-Šine, Split</a:t>
            </a:r>
          </a:p>
          <a:p>
            <a:endParaRPr lang="hr-HR" dirty="0"/>
          </a:p>
        </p:txBody>
      </p:sp>
      <p:pic>
        <p:nvPicPr>
          <p:cNvPr id="2" name="Slika 1">
            <a:extLst>
              <a:ext uri="{FF2B5EF4-FFF2-40B4-BE49-F238E27FC236}">
                <a16:creationId xmlns:a16="http://schemas.microsoft.com/office/drawing/2014/main" id="{78C3FFCC-C28E-4864-818E-4A1B47153A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229046">
            <a:off x="7609647" y="351183"/>
            <a:ext cx="2724150" cy="1676400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6B42B941-E29B-49DC-9CD0-09D8F5E4C0E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99" r="15163" b="8779"/>
          <a:stretch/>
        </p:blipFill>
        <p:spPr>
          <a:xfrm rot="575205">
            <a:off x="3207026" y="464691"/>
            <a:ext cx="2199862" cy="1770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84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C85B22-7572-469E-99AB-A14CE81D8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Ograničavaju li ti roditelji korištenje interneta?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CBDF0825-7A75-4755-B565-9118CABF1C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152"/>
          <a:stretch/>
        </p:blipFill>
        <p:spPr>
          <a:xfrm>
            <a:off x="1752600" y="2511347"/>
            <a:ext cx="8686800" cy="2266998"/>
          </a:xfrm>
          <a:prstGeom prst="rect">
            <a:avLst/>
          </a:prstGeom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34E5FEB0-C15C-4592-95CA-7B4A3C88C488}"/>
              </a:ext>
            </a:extLst>
          </p:cNvPr>
          <p:cNvSpPr txBox="1"/>
          <p:nvPr/>
        </p:nvSpPr>
        <p:spPr>
          <a:xfrm>
            <a:off x="9316278" y="3429000"/>
            <a:ext cx="980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56%</a:t>
            </a:r>
            <a:endParaRPr lang="hr-HR" sz="2400" b="1" dirty="0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42CA8452-301B-4682-9847-C2B5E97E5645}"/>
              </a:ext>
            </a:extLst>
          </p:cNvPr>
          <p:cNvSpPr txBox="1"/>
          <p:nvPr/>
        </p:nvSpPr>
        <p:spPr>
          <a:xfrm>
            <a:off x="8256104" y="3299775"/>
            <a:ext cx="980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44%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103311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E35D88C-5B50-4E5C-9FC1-50A701488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Koje sadržaje najviše koristiš na internetu?</a:t>
            </a:r>
          </a:p>
        </p:txBody>
      </p:sp>
      <p:graphicFrame>
        <p:nvGraphicFramePr>
          <p:cNvPr id="6" name="Rezervirano mjesto sadržaja 5">
            <a:extLst>
              <a:ext uri="{FF2B5EF4-FFF2-40B4-BE49-F238E27FC236}">
                <a16:creationId xmlns:a16="http://schemas.microsoft.com/office/drawing/2014/main" id="{F440D28C-B6E6-487F-AB67-A73F6B3E18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6215508"/>
              </p:ext>
            </p:extLst>
          </p:nvPr>
        </p:nvGraphicFramePr>
        <p:xfrm>
          <a:off x="1141413" y="1736035"/>
          <a:ext cx="9905998" cy="4503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529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A29301D-610B-44B1-81E5-B125818A6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Radi korištenja interneta ne naspavam se dovoljno noću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A82130E9-E82A-4D5C-834C-A56D46367D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2697" y="2474156"/>
            <a:ext cx="8686800" cy="2286757"/>
          </a:xfrm>
          <a:prstGeom prst="rect">
            <a:avLst/>
          </a:prstGeom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F5C37E16-FF33-4497-8A9E-0DA39CA85F72}"/>
              </a:ext>
            </a:extLst>
          </p:cNvPr>
          <p:cNvSpPr txBox="1"/>
          <p:nvPr/>
        </p:nvSpPr>
        <p:spPr>
          <a:xfrm>
            <a:off x="7991061" y="3313043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42%</a:t>
            </a:r>
            <a:endParaRPr lang="hr-HR" sz="2400" b="1" dirty="0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50F24479-ED0F-4F1F-A5A6-15CEDD1B590D}"/>
              </a:ext>
            </a:extLst>
          </p:cNvPr>
          <p:cNvSpPr txBox="1"/>
          <p:nvPr/>
        </p:nvSpPr>
        <p:spPr>
          <a:xfrm>
            <a:off x="8772939" y="3806145"/>
            <a:ext cx="1192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32%</a:t>
            </a:r>
            <a:endParaRPr lang="hr-HR" sz="2400" b="1" dirty="0"/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21069645-A045-499F-8369-82FD1667A1F0}"/>
              </a:ext>
            </a:extLst>
          </p:cNvPr>
          <p:cNvSpPr txBox="1"/>
          <p:nvPr/>
        </p:nvSpPr>
        <p:spPr>
          <a:xfrm>
            <a:off x="9087471" y="3082209"/>
            <a:ext cx="1192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17%</a:t>
            </a:r>
            <a:endParaRPr lang="hr-HR" sz="2400" b="1" dirty="0"/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EF4DE558-7A67-422A-8CA0-7E56413BAC8F}"/>
              </a:ext>
            </a:extLst>
          </p:cNvPr>
          <p:cNvSpPr txBox="1"/>
          <p:nvPr/>
        </p:nvSpPr>
        <p:spPr>
          <a:xfrm>
            <a:off x="8832160" y="263041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9%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326449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42444F-2D7C-45C1-88CC-4608E99A9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Zanemaruješ li svoje školske obveze zbog interneta?</a:t>
            </a:r>
          </a:p>
        </p:txBody>
      </p:sp>
      <p:graphicFrame>
        <p:nvGraphicFramePr>
          <p:cNvPr id="6" name="Rezervirano mjesto sadržaja 5">
            <a:extLst>
              <a:ext uri="{FF2B5EF4-FFF2-40B4-BE49-F238E27FC236}">
                <a16:creationId xmlns:a16="http://schemas.microsoft.com/office/drawing/2014/main" id="{6087CC57-0116-4F4C-B330-F6E661CFA3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9782137"/>
              </p:ext>
            </p:extLst>
          </p:nvPr>
        </p:nvGraphicFramePr>
        <p:xfrm>
          <a:off x="1141413" y="2249488"/>
          <a:ext cx="9906000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6161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36995E-D719-41FB-ADFA-B8858E1C1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Imaš</a:t>
            </a:r>
            <a:r>
              <a:rPr lang="it-IT" dirty="0"/>
              <a:t> li </a:t>
            </a:r>
            <a:r>
              <a:rPr lang="it-IT" dirty="0" err="1"/>
              <a:t>profil</a:t>
            </a:r>
            <a:r>
              <a:rPr lang="it-IT" dirty="0"/>
              <a:t> </a:t>
            </a:r>
            <a:r>
              <a:rPr lang="it-IT" dirty="0" err="1"/>
              <a:t>na</a:t>
            </a:r>
            <a:r>
              <a:rPr lang="it-IT" dirty="0"/>
              <a:t> </a:t>
            </a:r>
            <a:r>
              <a:rPr lang="it-IT" dirty="0" err="1"/>
              <a:t>Facebooku</a:t>
            </a:r>
            <a:r>
              <a:rPr lang="it-IT" dirty="0"/>
              <a:t>?</a:t>
            </a:r>
            <a:endParaRPr lang="hr-HR" dirty="0"/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5EC99CFB-890E-4983-BA52-0F1F8C0B2A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6979" y="2499175"/>
            <a:ext cx="8686800" cy="2261738"/>
          </a:xfrm>
          <a:prstGeom prst="rect">
            <a:avLst/>
          </a:prstGeom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534D595E-8F67-40E8-BE79-DFD324C40D6A}"/>
              </a:ext>
            </a:extLst>
          </p:cNvPr>
          <p:cNvSpPr txBox="1"/>
          <p:nvPr/>
        </p:nvSpPr>
        <p:spPr>
          <a:xfrm>
            <a:off x="8256104" y="3429000"/>
            <a:ext cx="927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68%</a:t>
            </a:r>
            <a:endParaRPr lang="hr-HR" sz="2400" b="1" dirty="0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48AFF0F6-E729-45B9-9A2A-973636BB844E}"/>
              </a:ext>
            </a:extLst>
          </p:cNvPr>
          <p:cNvSpPr txBox="1"/>
          <p:nvPr/>
        </p:nvSpPr>
        <p:spPr>
          <a:xfrm>
            <a:off x="9183757" y="3026913"/>
            <a:ext cx="821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32%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211628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E7A3AFA-3F1B-4E33-9404-B67F09F12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Profil mi je otvoren prije 13. godine života?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6F010B26-FDDC-454D-B8B3-CCC6BA5D22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7344" y="2312461"/>
            <a:ext cx="8686800" cy="2279210"/>
          </a:xfrm>
          <a:prstGeom prst="rect">
            <a:avLst/>
          </a:prstGeom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6BD3F7BF-D0F4-46F6-9564-277555471FE7}"/>
              </a:ext>
            </a:extLst>
          </p:cNvPr>
          <p:cNvSpPr txBox="1"/>
          <p:nvPr/>
        </p:nvSpPr>
        <p:spPr>
          <a:xfrm>
            <a:off x="8176591" y="3429000"/>
            <a:ext cx="1007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66%</a:t>
            </a:r>
            <a:endParaRPr lang="hr-HR" sz="2400" b="1" dirty="0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D6BD06A7-4622-4CBC-B7D3-FEA973B3BE29}"/>
              </a:ext>
            </a:extLst>
          </p:cNvPr>
          <p:cNvSpPr txBox="1"/>
          <p:nvPr/>
        </p:nvSpPr>
        <p:spPr>
          <a:xfrm>
            <a:off x="9183757" y="29673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34%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2354057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EE45E5-6138-4146-9451-F3A3D3C1D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Jesi li na društvenoj mreži u svojim podacima objavio/la i svoju adresu i broj mobitela?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3078A380-E004-431B-B78A-92F4BFE026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7471" y="2517915"/>
            <a:ext cx="8686800" cy="2274776"/>
          </a:xfrm>
          <a:prstGeom prst="rect">
            <a:avLst/>
          </a:prstGeom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AD423F5D-04A1-447C-B119-42E0C18982F8}"/>
              </a:ext>
            </a:extLst>
          </p:cNvPr>
          <p:cNvSpPr txBox="1"/>
          <p:nvPr/>
        </p:nvSpPr>
        <p:spPr>
          <a:xfrm>
            <a:off x="8390179" y="3710609"/>
            <a:ext cx="1351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92%</a:t>
            </a:r>
            <a:endParaRPr lang="hr-HR" sz="2400" b="1" dirty="0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99AF95AF-F0C8-4E93-A5B7-1749119A171C}"/>
              </a:ext>
            </a:extLst>
          </p:cNvPr>
          <p:cNvSpPr txBox="1"/>
          <p:nvPr/>
        </p:nvSpPr>
        <p:spPr>
          <a:xfrm>
            <a:off x="8640418" y="2615275"/>
            <a:ext cx="649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8%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3772356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B82AED-AD1A-4641-AC5F-A579DBF84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Jesi li se ikada išao/la sastati s osobom koju si upoznao/la na društvenoj mreži?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710B1468-3F90-446A-BC55-26EA24FB6B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130"/>
          <a:stretch/>
        </p:blipFill>
        <p:spPr>
          <a:xfrm>
            <a:off x="1752600" y="2637177"/>
            <a:ext cx="8686800" cy="2284054"/>
          </a:xfrm>
          <a:prstGeom prst="rect">
            <a:avLst/>
          </a:prstGeom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CDF5BA33-B624-4539-9C45-817B127FAE85}"/>
              </a:ext>
            </a:extLst>
          </p:cNvPr>
          <p:cNvSpPr txBox="1"/>
          <p:nvPr/>
        </p:nvSpPr>
        <p:spPr>
          <a:xfrm>
            <a:off x="8665265" y="3887385"/>
            <a:ext cx="1444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83%</a:t>
            </a:r>
            <a:endParaRPr lang="hr-HR" sz="2400" b="1" dirty="0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7B2963C3-D8D4-436D-B832-600226B69C4A}"/>
              </a:ext>
            </a:extLst>
          </p:cNvPr>
          <p:cNvSpPr txBox="1"/>
          <p:nvPr/>
        </p:nvSpPr>
        <p:spPr>
          <a:xfrm>
            <a:off x="9077740" y="2924843"/>
            <a:ext cx="887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17%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290053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FA0C1E-2B22-44F3-91F0-29F6EC41D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Jesi li imao/la neugodnih iskustava na internetu?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6C8E8845-C949-48B0-95ED-83E4F1087D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1012" y="2285611"/>
            <a:ext cx="8686800" cy="2286778"/>
          </a:xfrm>
          <a:prstGeom prst="rect">
            <a:avLst/>
          </a:prstGeom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CBF1ECD5-F0D8-4C76-9413-201061E65A01}"/>
              </a:ext>
            </a:extLst>
          </p:cNvPr>
          <p:cNvSpPr txBox="1"/>
          <p:nvPr/>
        </p:nvSpPr>
        <p:spPr>
          <a:xfrm>
            <a:off x="8786191" y="3617523"/>
            <a:ext cx="1179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77%</a:t>
            </a:r>
            <a:endParaRPr lang="hr-HR" sz="2400" b="1" dirty="0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94EA68A5-35E7-45D7-A825-76DC1599BE75}"/>
              </a:ext>
            </a:extLst>
          </p:cNvPr>
          <p:cNvSpPr txBox="1"/>
          <p:nvPr/>
        </p:nvSpPr>
        <p:spPr>
          <a:xfrm>
            <a:off x="9375912" y="2662657"/>
            <a:ext cx="940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23%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2071941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5128036-5160-47EA-854C-8815A4CB0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1743" y="120009"/>
            <a:ext cx="9905998" cy="1478570"/>
          </a:xfrm>
        </p:spPr>
        <p:txBody>
          <a:bodyPr/>
          <a:lstStyle/>
          <a:p>
            <a:r>
              <a:rPr lang="hr-HR" dirty="0"/>
              <a:t>Kakvih? (moguće je više odgovora)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06F2C18-8DC0-4148-8038-8D0FBA9D8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	</a:t>
            </a:r>
          </a:p>
        </p:txBody>
      </p:sp>
      <p:graphicFrame>
        <p:nvGraphicFramePr>
          <p:cNvPr id="6" name="Grafikon 5">
            <a:extLst>
              <a:ext uri="{FF2B5EF4-FFF2-40B4-BE49-F238E27FC236}">
                <a16:creationId xmlns:a16="http://schemas.microsoft.com/office/drawing/2014/main" id="{CE4C2DB1-AC97-40B8-952D-137989A2F6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894039"/>
              </p:ext>
            </p:extLst>
          </p:nvPr>
        </p:nvGraphicFramePr>
        <p:xfrm>
          <a:off x="914400" y="1378226"/>
          <a:ext cx="10623341" cy="5168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854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24DB8FB-A2B0-4676-B18A-1EDCB8BE2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bitnih</a:t>
            </a:r>
            <a:r>
              <a:rPr lang="en-US" dirty="0"/>
              <a:t> </a:t>
            </a:r>
            <a:r>
              <a:rPr lang="en-US" dirty="0" err="1"/>
              <a:t>činjenica</a:t>
            </a:r>
            <a:r>
              <a:rPr lang="en-US" dirty="0"/>
              <a:t> o </a:t>
            </a:r>
            <a:r>
              <a:rPr lang="en-US" dirty="0" err="1"/>
              <a:t>internetu</a:t>
            </a:r>
            <a:endParaRPr lang="hr-HR" dirty="0"/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E2786310-2AA2-42A1-9C52-E09AFDA227A0}"/>
              </a:ext>
            </a:extLst>
          </p:cNvPr>
          <p:cNvSpPr txBox="1"/>
          <p:nvPr/>
        </p:nvSpPr>
        <p:spPr>
          <a:xfrm>
            <a:off x="1462777" y="1992165"/>
            <a:ext cx="926327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Internet </a:t>
            </a:r>
            <a:r>
              <a:rPr lang="en-US" sz="2800" dirty="0" err="1"/>
              <a:t>sadrži</a:t>
            </a:r>
            <a:r>
              <a:rPr lang="en-US" sz="2800" dirty="0"/>
              <a:t> </a:t>
            </a:r>
            <a:r>
              <a:rPr lang="en-US" sz="2800" dirty="0" err="1"/>
              <a:t>mnoštvo</a:t>
            </a:r>
            <a:r>
              <a:rPr lang="en-US" sz="2800" dirty="0"/>
              <a:t> </a:t>
            </a:r>
            <a:r>
              <a:rPr lang="en-US" sz="2800" dirty="0" err="1"/>
              <a:t>korisnih</a:t>
            </a:r>
            <a:r>
              <a:rPr lang="en-US" sz="2800" dirty="0"/>
              <a:t> </a:t>
            </a:r>
            <a:r>
              <a:rPr lang="en-US" sz="2800" dirty="0" err="1"/>
              <a:t>sadržaja</a:t>
            </a:r>
            <a:endParaRPr lang="en-U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Pored </a:t>
            </a:r>
            <a:r>
              <a:rPr lang="en-US" sz="2800" dirty="0" err="1"/>
              <a:t>korisnih</a:t>
            </a:r>
            <a:r>
              <a:rPr lang="en-US" sz="2800" dirty="0"/>
              <a:t> </a:t>
            </a:r>
            <a:r>
              <a:rPr lang="en-US" sz="2800" dirty="0" err="1"/>
              <a:t>sadržaja</a:t>
            </a:r>
            <a:r>
              <a:rPr lang="en-US" sz="2800" dirty="0"/>
              <a:t> </a:t>
            </a:r>
            <a:r>
              <a:rPr lang="en-US" sz="2800" dirty="0" err="1"/>
              <a:t>postoje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štetni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zlonamjerni</a:t>
            </a:r>
            <a:r>
              <a:rPr lang="en-US" sz="2800" dirty="0"/>
              <a:t> </a:t>
            </a:r>
            <a:r>
              <a:rPr lang="en-US" sz="2800" dirty="0" err="1"/>
              <a:t>sadržaji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Među</a:t>
            </a:r>
            <a:r>
              <a:rPr lang="en-US" sz="2800" dirty="0"/>
              <a:t> </a:t>
            </a:r>
            <a:r>
              <a:rPr lang="en-US" sz="2800" dirty="0" err="1"/>
              <a:t>velikim</a:t>
            </a:r>
            <a:r>
              <a:rPr lang="en-US" sz="2800" dirty="0"/>
              <a:t> </a:t>
            </a:r>
            <a:r>
              <a:rPr lang="en-US" sz="2800" dirty="0" err="1"/>
              <a:t>brojem</a:t>
            </a:r>
            <a:r>
              <a:rPr lang="en-US" sz="2800" dirty="0"/>
              <a:t> </a:t>
            </a:r>
            <a:r>
              <a:rPr lang="en-US" sz="2800" dirty="0" err="1"/>
              <a:t>korisnika</a:t>
            </a:r>
            <a:r>
              <a:rPr lang="en-US" sz="2800" dirty="0"/>
              <a:t> </a:t>
            </a:r>
            <a:r>
              <a:rPr lang="en-US" sz="2800" dirty="0" err="1"/>
              <a:t>nalaze</a:t>
            </a:r>
            <a:r>
              <a:rPr lang="en-US" sz="2800" dirty="0"/>
              <a:t> se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oni</a:t>
            </a:r>
            <a:r>
              <a:rPr lang="en-US" sz="2800" dirty="0"/>
              <a:t> </a:t>
            </a:r>
            <a:r>
              <a:rPr lang="en-US" sz="2800" dirty="0" err="1"/>
              <a:t>korisnici</a:t>
            </a:r>
            <a:r>
              <a:rPr lang="en-US" sz="2800" dirty="0"/>
              <a:t> </a:t>
            </a:r>
            <a:r>
              <a:rPr lang="en-US" sz="2800" dirty="0" err="1"/>
              <a:t>kojima</a:t>
            </a:r>
            <a:r>
              <a:rPr lang="en-US" sz="2800" dirty="0"/>
              <a:t> je </a:t>
            </a:r>
            <a:r>
              <a:rPr lang="en-US" sz="2800" dirty="0" err="1"/>
              <a:t>glavni</a:t>
            </a:r>
            <a:r>
              <a:rPr lang="en-US" sz="2800" dirty="0"/>
              <a:t> </a:t>
            </a:r>
            <a:r>
              <a:rPr lang="en-US" sz="2800" dirty="0" err="1"/>
              <a:t>cilj</a:t>
            </a:r>
            <a:r>
              <a:rPr lang="en-US" sz="2800" dirty="0"/>
              <a:t> </a:t>
            </a:r>
            <a:r>
              <a:rPr lang="en-US" sz="2800" dirty="0" err="1"/>
              <a:t>nanijeti</a:t>
            </a:r>
            <a:r>
              <a:rPr lang="en-US" sz="2800" dirty="0"/>
              <a:t> </a:t>
            </a:r>
            <a:r>
              <a:rPr lang="en-US" sz="2800" dirty="0" err="1"/>
              <a:t>štetu</a:t>
            </a:r>
            <a:r>
              <a:rPr lang="en-US" sz="2800" dirty="0"/>
              <a:t> </a:t>
            </a:r>
            <a:r>
              <a:rPr lang="en-US" sz="2800" dirty="0" err="1"/>
              <a:t>drugima</a:t>
            </a:r>
            <a:endParaRPr lang="en-US" sz="2800" dirty="0"/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 err="1"/>
              <a:t>Krađa</a:t>
            </a:r>
            <a:r>
              <a:rPr lang="en-US" sz="2800" dirty="0"/>
              <a:t> </a:t>
            </a:r>
            <a:r>
              <a:rPr lang="en-US" sz="2800" dirty="0" err="1"/>
              <a:t>podataka</a:t>
            </a:r>
            <a:r>
              <a:rPr lang="en-US" sz="2800" dirty="0"/>
              <a:t>, </a:t>
            </a:r>
            <a:r>
              <a:rPr lang="en-US" sz="2800" dirty="0" err="1"/>
              <a:t>uznemiravanje</a:t>
            </a:r>
            <a:r>
              <a:rPr lang="en-US" sz="2800" dirty="0"/>
              <a:t>, </a:t>
            </a:r>
            <a:r>
              <a:rPr lang="en-US" sz="2800" dirty="0" err="1"/>
              <a:t>financijska</a:t>
            </a:r>
            <a:r>
              <a:rPr lang="en-US" sz="2800" dirty="0"/>
              <a:t> </a:t>
            </a:r>
            <a:r>
              <a:rPr lang="en-US" sz="2800" dirty="0" err="1"/>
              <a:t>šteta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Na </a:t>
            </a:r>
            <a:r>
              <a:rPr lang="en-US" sz="2800" dirty="0" err="1"/>
              <a:t>internetu</a:t>
            </a:r>
            <a:r>
              <a:rPr lang="en-US" sz="2800" dirty="0"/>
              <a:t> je </a:t>
            </a:r>
            <a:r>
              <a:rPr lang="en-US" sz="2800" dirty="0" err="1"/>
              <a:t>vrlo</a:t>
            </a:r>
            <a:r>
              <a:rPr lang="en-US" sz="2800" dirty="0"/>
              <a:t> </a:t>
            </a:r>
            <a:r>
              <a:rPr lang="en-US" sz="2800" dirty="0" err="1"/>
              <a:t>lako</a:t>
            </a:r>
            <a:r>
              <a:rPr lang="en-US" sz="2800" dirty="0"/>
              <a:t> </a:t>
            </a:r>
            <a:r>
              <a:rPr lang="en-US" sz="2800" dirty="0" err="1"/>
              <a:t>sakriti</a:t>
            </a:r>
            <a:r>
              <a:rPr lang="en-US" sz="2800" dirty="0"/>
              <a:t> </a:t>
            </a:r>
            <a:r>
              <a:rPr lang="en-US" sz="2800" dirty="0" err="1"/>
              <a:t>svoj</a:t>
            </a:r>
            <a:r>
              <a:rPr lang="en-US" sz="2800" dirty="0"/>
              <a:t> </a:t>
            </a:r>
            <a:r>
              <a:rPr lang="en-US" sz="2800" dirty="0" err="1"/>
              <a:t>identitet</a:t>
            </a:r>
            <a:endParaRPr lang="en-US" sz="2800" dirty="0"/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 err="1"/>
              <a:t>Olakšava</a:t>
            </a:r>
            <a:r>
              <a:rPr lang="en-US" sz="2800" dirty="0"/>
              <a:t> </a:t>
            </a:r>
            <a:r>
              <a:rPr lang="en-US" sz="2800" dirty="0" err="1"/>
              <a:t>izvođenje</a:t>
            </a:r>
            <a:r>
              <a:rPr lang="en-US" sz="2800" dirty="0"/>
              <a:t> </a:t>
            </a:r>
            <a:r>
              <a:rPr lang="en-US" sz="2800" dirty="0" err="1"/>
              <a:t>štetnih</a:t>
            </a:r>
            <a:r>
              <a:rPr lang="en-US" sz="2800" dirty="0"/>
              <a:t> </a:t>
            </a:r>
            <a:r>
              <a:rPr lang="en-US" sz="2800" dirty="0" err="1"/>
              <a:t>radnji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otežava</a:t>
            </a:r>
            <a:r>
              <a:rPr lang="en-US" sz="2800" dirty="0"/>
              <a:t> </a:t>
            </a:r>
            <a:r>
              <a:rPr lang="en-US" sz="2800" dirty="0" err="1"/>
              <a:t>pronalazak</a:t>
            </a:r>
            <a:r>
              <a:rPr lang="en-US" sz="2800" dirty="0"/>
              <a:t> </a:t>
            </a:r>
            <a:r>
              <a:rPr lang="en-US" sz="2800" dirty="0" err="1"/>
              <a:t>zlonamjernih</a:t>
            </a:r>
            <a:r>
              <a:rPr lang="en-US" sz="2800" dirty="0"/>
              <a:t> </a:t>
            </a:r>
            <a:r>
              <a:rPr lang="en-US" sz="2800" dirty="0" err="1"/>
              <a:t>korisnika</a:t>
            </a:r>
            <a:endParaRPr lang="en-US" sz="2800" dirty="0"/>
          </a:p>
          <a:p>
            <a:endParaRPr lang="en-US" sz="28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6578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A01892-E747-45D5-A3E1-E378D8708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Kome bi se, da doživiš bilo kakav oblik elektronskog nasilja, obratio/la za pomoć? (moguće je više odgovora)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20955FDB-3372-4F2E-A7E3-209BBE7526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1714" y="2481401"/>
            <a:ext cx="11320974" cy="3919399"/>
          </a:xfrm>
          <a:prstGeom prst="rect">
            <a:avLst/>
          </a:prstGeom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8B725485-0B09-4697-ABD7-7DD51C347972}"/>
              </a:ext>
            </a:extLst>
          </p:cNvPr>
          <p:cNvSpPr txBox="1"/>
          <p:nvPr/>
        </p:nvSpPr>
        <p:spPr>
          <a:xfrm>
            <a:off x="10933044" y="5141843"/>
            <a:ext cx="795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10%</a:t>
            </a:r>
            <a:endParaRPr lang="hr-H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7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282FEBC-A0FD-4B38-9710-09D335DF5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t-IT" dirty="0"/>
            </a:br>
            <a:r>
              <a:rPr lang="it-IT" dirty="0"/>
              <a:t>Jesi li ti </a:t>
            </a:r>
            <a:r>
              <a:rPr lang="it-IT" dirty="0" err="1"/>
              <a:t>ikad</a:t>
            </a:r>
            <a:r>
              <a:rPr lang="it-IT" dirty="0"/>
              <a:t> </a:t>
            </a:r>
            <a:r>
              <a:rPr lang="it-IT" dirty="0" err="1"/>
              <a:t>nešto</a:t>
            </a:r>
            <a:r>
              <a:rPr lang="it-IT" dirty="0"/>
              <a:t> </a:t>
            </a:r>
            <a:r>
              <a:rPr lang="it-IT" dirty="0" err="1"/>
              <a:t>loše</a:t>
            </a:r>
            <a:r>
              <a:rPr lang="it-IT" dirty="0"/>
              <a:t> </a:t>
            </a:r>
            <a:r>
              <a:rPr lang="it-IT" dirty="0" err="1"/>
              <a:t>napiso</a:t>
            </a:r>
            <a:r>
              <a:rPr lang="it-IT" dirty="0"/>
              <a:t>/la i </a:t>
            </a:r>
            <a:r>
              <a:rPr lang="it-IT" dirty="0" err="1"/>
              <a:t>objavio</a:t>
            </a:r>
            <a:r>
              <a:rPr lang="it-IT" dirty="0"/>
              <a:t>/la </a:t>
            </a:r>
            <a:r>
              <a:rPr lang="it-IT" dirty="0" err="1"/>
              <a:t>na</a:t>
            </a:r>
            <a:r>
              <a:rPr lang="it-IT" dirty="0"/>
              <a:t> </a:t>
            </a:r>
            <a:r>
              <a:rPr lang="it-IT" dirty="0" err="1"/>
              <a:t>internetu</a:t>
            </a:r>
            <a:r>
              <a:rPr lang="it-IT" dirty="0"/>
              <a:t>?</a:t>
            </a:r>
            <a:br>
              <a:rPr lang="it-IT" dirty="0"/>
            </a:br>
            <a:endParaRPr lang="hr-HR" dirty="0"/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20360675-9762-48C0-89C2-AD5739929C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3106" y="2528783"/>
            <a:ext cx="8686800" cy="2273726"/>
          </a:xfrm>
          <a:prstGeom prst="rect">
            <a:avLst/>
          </a:prstGeom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4BE7262F-82AA-41A8-917C-1659FCA9B8FF}"/>
              </a:ext>
            </a:extLst>
          </p:cNvPr>
          <p:cNvSpPr txBox="1"/>
          <p:nvPr/>
        </p:nvSpPr>
        <p:spPr>
          <a:xfrm>
            <a:off x="9104244" y="2623931"/>
            <a:ext cx="795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9%</a:t>
            </a:r>
            <a:endParaRPr lang="hr-HR" sz="2400" b="1" dirty="0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869A3A99-FAEF-4C5C-BD26-1C45CEB72020}"/>
              </a:ext>
            </a:extLst>
          </p:cNvPr>
          <p:cNvSpPr txBox="1"/>
          <p:nvPr/>
        </p:nvSpPr>
        <p:spPr>
          <a:xfrm>
            <a:off x="8375373" y="2854763"/>
            <a:ext cx="927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18%</a:t>
            </a:r>
            <a:endParaRPr lang="hr-HR" sz="2400" b="1" dirty="0"/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6C2B80AE-8BE9-473F-AB48-066A45FF837B}"/>
              </a:ext>
            </a:extLst>
          </p:cNvPr>
          <p:cNvSpPr txBox="1"/>
          <p:nvPr/>
        </p:nvSpPr>
        <p:spPr>
          <a:xfrm>
            <a:off x="8786191" y="3785658"/>
            <a:ext cx="1033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73%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3557655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>
            <a:extLst>
              <a:ext uri="{FF2B5EF4-FFF2-40B4-BE49-F238E27FC236}">
                <a16:creationId xmlns:a16="http://schemas.microsoft.com/office/drawing/2014/main" id="{4424B1BC-CF24-4D20-9C7D-DD5231C85057}"/>
              </a:ext>
            </a:extLst>
          </p:cNvPr>
          <p:cNvGrpSpPr/>
          <p:nvPr/>
        </p:nvGrpSpPr>
        <p:grpSpPr>
          <a:xfrm>
            <a:off x="2062111" y="864704"/>
            <a:ext cx="8568692" cy="5128591"/>
            <a:chOff x="2062111" y="864704"/>
            <a:chExt cx="8568692" cy="5128591"/>
          </a:xfrm>
        </p:grpSpPr>
        <p:pic>
          <p:nvPicPr>
            <p:cNvPr id="4" name="Slika 3">
              <a:extLst>
                <a:ext uri="{FF2B5EF4-FFF2-40B4-BE49-F238E27FC236}">
                  <a16:creationId xmlns:a16="http://schemas.microsoft.com/office/drawing/2014/main" id="{B9208F54-90AD-4C6D-9501-A4C71EDFFB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62111" y="864704"/>
              <a:ext cx="8568692" cy="5128591"/>
            </a:xfrm>
            <a:prstGeom prst="rect">
              <a:avLst/>
            </a:prstGeom>
          </p:spPr>
        </p:pic>
        <p:sp>
          <p:nvSpPr>
            <p:cNvPr id="2" name="Elipsa 1">
              <a:extLst>
                <a:ext uri="{FF2B5EF4-FFF2-40B4-BE49-F238E27FC236}">
                  <a16:creationId xmlns:a16="http://schemas.microsoft.com/office/drawing/2014/main" id="{459963B1-0ADE-4516-9F97-F42324EEEB2B}"/>
                </a:ext>
              </a:extLst>
            </p:cNvPr>
            <p:cNvSpPr/>
            <p:nvPr/>
          </p:nvSpPr>
          <p:spPr>
            <a:xfrm>
              <a:off x="5685183" y="1510748"/>
              <a:ext cx="516835" cy="4373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</p:grpSp>
    </p:spTree>
    <p:extLst>
      <p:ext uri="{BB962C8B-B14F-4D97-AF65-F5344CB8AC3E}">
        <p14:creationId xmlns:p14="http://schemas.microsoft.com/office/powerpoint/2010/main" val="1157319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>
            <a:extLst>
              <a:ext uri="{FF2B5EF4-FFF2-40B4-BE49-F238E27FC236}">
                <a16:creationId xmlns:a16="http://schemas.microsoft.com/office/drawing/2014/main" id="{D5D786F4-07FF-4CE7-804E-E1977A0DD32C}"/>
              </a:ext>
            </a:extLst>
          </p:cNvPr>
          <p:cNvGrpSpPr/>
          <p:nvPr/>
        </p:nvGrpSpPr>
        <p:grpSpPr>
          <a:xfrm>
            <a:off x="1659354" y="1404732"/>
            <a:ext cx="9224255" cy="3591338"/>
            <a:chOff x="1659354" y="1404732"/>
            <a:chExt cx="9224255" cy="3591338"/>
          </a:xfrm>
        </p:grpSpPr>
        <p:pic>
          <p:nvPicPr>
            <p:cNvPr id="4" name="Slika 3">
              <a:extLst>
                <a:ext uri="{FF2B5EF4-FFF2-40B4-BE49-F238E27FC236}">
                  <a16:creationId xmlns:a16="http://schemas.microsoft.com/office/drawing/2014/main" id="{0D74B703-F2B7-4EBD-966B-DE1C7D37D43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33425"/>
            <a:stretch/>
          </p:blipFill>
          <p:spPr>
            <a:xfrm>
              <a:off x="1659354" y="1404732"/>
              <a:ext cx="9224255" cy="3591338"/>
            </a:xfrm>
            <a:prstGeom prst="rect">
              <a:avLst/>
            </a:prstGeom>
          </p:spPr>
        </p:pic>
        <p:pic>
          <p:nvPicPr>
            <p:cNvPr id="3" name="Slika 2">
              <a:extLst>
                <a:ext uri="{FF2B5EF4-FFF2-40B4-BE49-F238E27FC236}">
                  <a16:creationId xmlns:a16="http://schemas.microsoft.com/office/drawing/2014/main" id="{166AAE42-CC62-4F30-9118-48D25330A8C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59506" y="1984227"/>
              <a:ext cx="536494" cy="4511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5164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29B2A348-4AE5-40FE-987C-9D3037613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2641" y="1510747"/>
            <a:ext cx="7718505" cy="35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582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0FB43347-C23D-46C3-974D-3CCAE088DECE}"/>
              </a:ext>
            </a:extLst>
          </p:cNvPr>
          <p:cNvSpPr/>
          <p:nvPr/>
        </p:nvSpPr>
        <p:spPr>
          <a:xfrm>
            <a:off x="2043204" y="2228671"/>
            <a:ext cx="842365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err="1">
                <a:ln/>
                <a:effectLst/>
              </a:rPr>
              <a:t>Hvala</a:t>
            </a:r>
            <a:r>
              <a:rPr lang="en-US" sz="7200" b="1" cap="none" spc="0" dirty="0">
                <a:ln/>
                <a:effectLst/>
              </a:rPr>
              <a:t> </a:t>
            </a:r>
            <a:r>
              <a:rPr lang="en-US" sz="7200" b="1" cap="none" spc="0" dirty="0" err="1">
                <a:ln/>
                <a:effectLst/>
              </a:rPr>
              <a:t>na</a:t>
            </a:r>
            <a:r>
              <a:rPr lang="en-US" sz="7200" b="1" cap="none" spc="0" dirty="0">
                <a:ln/>
                <a:effectLst/>
              </a:rPr>
              <a:t> </a:t>
            </a:r>
            <a:r>
              <a:rPr lang="en-US" sz="7200" b="1" cap="none" spc="0" dirty="0" err="1">
                <a:ln/>
                <a:effectLst/>
              </a:rPr>
              <a:t>pozornosti</a:t>
            </a:r>
            <a:r>
              <a:rPr lang="en-US" sz="7200" b="1" cap="none" spc="0" dirty="0">
                <a:ln/>
                <a:effectLst/>
              </a:rPr>
              <a:t> !</a:t>
            </a:r>
            <a:endParaRPr lang="hr-HR" sz="7200" b="1" cap="none" spc="0" dirty="0">
              <a:ln/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7187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>
            <a:extLst>
              <a:ext uri="{FF2B5EF4-FFF2-40B4-BE49-F238E27FC236}">
                <a16:creationId xmlns:a16="http://schemas.microsoft.com/office/drawing/2014/main" id="{0C28AB59-B2C5-457E-8109-C0A4FA4C94F1}"/>
              </a:ext>
            </a:extLst>
          </p:cNvPr>
          <p:cNvSpPr txBox="1"/>
          <p:nvPr/>
        </p:nvSpPr>
        <p:spPr>
          <a:xfrm>
            <a:off x="1755913" y="2226365"/>
            <a:ext cx="86801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err="1"/>
              <a:t>Upoznavanje</a:t>
            </a:r>
            <a:r>
              <a:rPr lang="en-US" sz="2800" dirty="0"/>
              <a:t> </a:t>
            </a:r>
            <a:r>
              <a:rPr lang="en-US" sz="2800" dirty="0" err="1"/>
              <a:t>drugih</a:t>
            </a:r>
            <a:r>
              <a:rPr lang="en-US" sz="2800" dirty="0"/>
              <a:t> </a:t>
            </a:r>
            <a:r>
              <a:rPr lang="en-US" sz="2800" dirty="0" err="1"/>
              <a:t>osoba</a:t>
            </a:r>
            <a:r>
              <a:rPr lang="en-US" sz="2800" dirty="0"/>
              <a:t> </a:t>
            </a:r>
            <a:r>
              <a:rPr lang="en-US" sz="2800" dirty="0" err="1"/>
              <a:t>putem</a:t>
            </a:r>
            <a:r>
              <a:rPr lang="en-US" sz="2800" dirty="0"/>
              <a:t> </a:t>
            </a:r>
            <a:r>
              <a:rPr lang="en-US" sz="2800" dirty="0" err="1"/>
              <a:t>interneta</a:t>
            </a:r>
            <a:r>
              <a:rPr lang="en-US" sz="2800" dirty="0"/>
              <a:t> </a:t>
            </a:r>
            <a:r>
              <a:rPr lang="en-US" sz="2800" dirty="0" err="1"/>
              <a:t>stvara</a:t>
            </a:r>
            <a:r>
              <a:rPr lang="en-US" sz="2800" dirty="0"/>
              <a:t> </a:t>
            </a:r>
            <a:r>
              <a:rPr lang="en-US" sz="2800" dirty="0" err="1"/>
              <a:t>mnoga</a:t>
            </a:r>
            <a:r>
              <a:rPr lang="en-US" sz="2800" dirty="0"/>
              <a:t> </a:t>
            </a:r>
            <a:r>
              <a:rPr lang="en-US" sz="2800" dirty="0" err="1"/>
              <a:t>prijateljstva</a:t>
            </a:r>
            <a:r>
              <a:rPr lang="en-US" sz="2800" dirty="0"/>
              <a:t>, </a:t>
            </a:r>
            <a:r>
              <a:rPr lang="en-US" sz="2800" dirty="0" err="1"/>
              <a:t>ali</a:t>
            </a:r>
            <a:r>
              <a:rPr lang="en-US" sz="2800" dirty="0"/>
              <a:t> </a:t>
            </a:r>
            <a:r>
              <a:rPr lang="en-US" sz="2800" dirty="0" err="1"/>
              <a:t>upoznavanje</a:t>
            </a:r>
            <a:r>
              <a:rPr lang="en-US" sz="2800" dirty="0"/>
              <a:t> </a:t>
            </a:r>
            <a:r>
              <a:rPr lang="en-US" sz="2800" dirty="0" err="1"/>
              <a:t>tih</a:t>
            </a:r>
            <a:r>
              <a:rPr lang="en-US" sz="2800" dirty="0"/>
              <a:t> </a:t>
            </a:r>
            <a:r>
              <a:rPr lang="en-US" sz="2800" dirty="0" err="1"/>
              <a:t>osoba</a:t>
            </a:r>
            <a:r>
              <a:rPr lang="en-US" sz="2800" dirty="0"/>
              <a:t> </a:t>
            </a:r>
            <a:r>
              <a:rPr lang="en-US" sz="2800" dirty="0" err="1"/>
              <a:t>uživo</a:t>
            </a:r>
            <a:r>
              <a:rPr lang="en-US" sz="2800" dirty="0"/>
              <a:t> </a:t>
            </a:r>
            <a:r>
              <a:rPr lang="en-US" sz="2800" dirty="0" err="1"/>
              <a:t>nosi</a:t>
            </a:r>
            <a:r>
              <a:rPr lang="en-US" sz="2800" dirty="0"/>
              <a:t> </a:t>
            </a:r>
            <a:r>
              <a:rPr lang="en-US" sz="2800" dirty="0" err="1"/>
              <a:t>brojne</a:t>
            </a:r>
            <a:r>
              <a:rPr lang="en-US" sz="2800" dirty="0"/>
              <a:t> </a:t>
            </a:r>
            <a:r>
              <a:rPr lang="en-US" sz="2800" dirty="0" err="1"/>
              <a:t>rizike</a:t>
            </a:r>
            <a:r>
              <a:rPr lang="en-US" sz="2800" dirty="0"/>
              <a:t> – </a:t>
            </a:r>
            <a:r>
              <a:rPr lang="en-US" sz="2800" dirty="0" err="1"/>
              <a:t>nikad</a:t>
            </a:r>
            <a:r>
              <a:rPr lang="en-US" sz="2800" dirty="0"/>
              <a:t> </a:t>
            </a:r>
            <a:r>
              <a:rPr lang="en-US" sz="2800" dirty="0" err="1"/>
              <a:t>niste</a:t>
            </a:r>
            <a:r>
              <a:rPr lang="en-US" sz="2800" dirty="0"/>
              <a:t> </a:t>
            </a:r>
            <a:r>
              <a:rPr lang="en-US" sz="2800" dirty="0" err="1"/>
              <a:t>sugurni</a:t>
            </a:r>
            <a:r>
              <a:rPr lang="en-US" sz="2800" dirty="0"/>
              <a:t> u </a:t>
            </a:r>
            <a:r>
              <a:rPr lang="en-US" sz="2800" dirty="0" err="1"/>
              <a:t>identitet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namjere</a:t>
            </a: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osobe</a:t>
            </a:r>
            <a:endParaRPr lang="en-US" sz="2800" dirty="0"/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 err="1"/>
              <a:t>Upoznavanje</a:t>
            </a:r>
            <a:r>
              <a:rPr lang="en-US" sz="2800" dirty="0"/>
              <a:t> </a:t>
            </a:r>
            <a:r>
              <a:rPr lang="en-US" sz="2800" dirty="0" err="1"/>
              <a:t>uživo</a:t>
            </a:r>
            <a:r>
              <a:rPr lang="en-US" sz="2800" dirty="0"/>
              <a:t> je </a:t>
            </a:r>
            <a:r>
              <a:rPr lang="en-US" sz="2800" dirty="0" err="1"/>
              <a:t>vrlo</a:t>
            </a:r>
            <a:r>
              <a:rPr lang="en-US" sz="2800" dirty="0"/>
              <a:t> </a:t>
            </a:r>
            <a:r>
              <a:rPr lang="en-US" sz="2800" dirty="0" err="1"/>
              <a:t>rizično</a:t>
            </a:r>
            <a:r>
              <a:rPr lang="en-US" sz="2800" dirty="0"/>
              <a:t>, </a:t>
            </a:r>
            <a:r>
              <a:rPr lang="en-US" sz="2800" dirty="0" err="1"/>
              <a:t>osobito</a:t>
            </a:r>
            <a:r>
              <a:rPr lang="en-US" sz="2800" dirty="0"/>
              <a:t> za </a:t>
            </a:r>
            <a:r>
              <a:rPr lang="en-US" sz="2800" dirty="0" err="1"/>
              <a:t>mlade</a:t>
            </a:r>
            <a:r>
              <a:rPr lang="en-US" sz="2800" dirty="0"/>
              <a:t> </a:t>
            </a:r>
            <a:r>
              <a:rPr lang="en-US" sz="2800" dirty="0" err="1"/>
              <a:t>osobe</a:t>
            </a:r>
            <a:r>
              <a:rPr lang="en-US" sz="2800" dirty="0"/>
              <a:t>!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547204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497A487-CE93-48BA-9CCB-C18C989D7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E51064D-9B2D-4C58-9A3C-EC6153A42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3203" y="2262739"/>
            <a:ext cx="9905999" cy="3541714"/>
          </a:xfrm>
        </p:spPr>
        <p:txBody>
          <a:bodyPr>
            <a:normAutofit/>
          </a:bodyPr>
          <a:lstStyle/>
          <a:p>
            <a:r>
              <a:rPr lang="en-US" sz="2800" dirty="0"/>
              <a:t>Online </a:t>
            </a:r>
            <a:r>
              <a:rPr lang="en-US" sz="2800" dirty="0" err="1"/>
              <a:t>anketa</a:t>
            </a:r>
            <a:r>
              <a:rPr lang="en-US" sz="2800" dirty="0"/>
              <a:t> u Microsoft </a:t>
            </a:r>
            <a:r>
              <a:rPr lang="en-US" sz="2800" dirty="0" err="1"/>
              <a:t>Formsu</a:t>
            </a:r>
            <a:endParaRPr lang="en-US" sz="2800" dirty="0"/>
          </a:p>
          <a:p>
            <a:r>
              <a:rPr lang="en-US" sz="2800" dirty="0" err="1"/>
              <a:t>Sudjelovala</a:t>
            </a:r>
            <a:r>
              <a:rPr lang="en-US" sz="2800" dirty="0"/>
              <a:t> 222 </a:t>
            </a:r>
            <a:r>
              <a:rPr lang="en-US" sz="2800" dirty="0" err="1"/>
              <a:t>učenika</a:t>
            </a:r>
            <a:r>
              <a:rPr lang="en-US" sz="2800" dirty="0"/>
              <a:t> 5.-8. </a:t>
            </a:r>
            <a:r>
              <a:rPr lang="en-US" sz="2800" dirty="0" err="1"/>
              <a:t>razreda</a:t>
            </a:r>
            <a:endParaRPr lang="hr-HR" sz="2800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1713E0FF-145C-4443-8EDD-894AFA6876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23" r="30074"/>
          <a:stretch/>
        </p:blipFill>
        <p:spPr>
          <a:xfrm>
            <a:off x="6960503" y="3538331"/>
            <a:ext cx="2755653" cy="2266122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30434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7A94824-AEA6-49B9-9D6B-3D519CFC4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7" name="Rezervirano mjesto sadržaja 6">
            <a:extLst>
              <a:ext uri="{FF2B5EF4-FFF2-40B4-BE49-F238E27FC236}">
                <a16:creationId xmlns:a16="http://schemas.microsoft.com/office/drawing/2014/main" id="{31624BD0-1BFA-4F05-854A-B4A7C70990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0305653"/>
              </p:ext>
            </p:extLst>
          </p:nvPr>
        </p:nvGraphicFramePr>
        <p:xfrm>
          <a:off x="1141413" y="1825418"/>
          <a:ext cx="9906000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2673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C390F95-7F5C-4D49-A98B-DC8A9CF6F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Koristiš li svaki dan internet?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12810593-33A9-471D-8355-43471C3DF9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796"/>
          <a:stretch/>
        </p:blipFill>
        <p:spPr>
          <a:xfrm>
            <a:off x="1681040" y="2557669"/>
            <a:ext cx="8686800" cy="2266840"/>
          </a:xfrm>
          <a:prstGeom prst="rect">
            <a:avLst/>
          </a:prstGeom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E613CB72-924F-4732-8AC4-2FE0DC761935}"/>
              </a:ext>
            </a:extLst>
          </p:cNvPr>
          <p:cNvSpPr txBox="1"/>
          <p:nvPr/>
        </p:nvSpPr>
        <p:spPr>
          <a:xfrm>
            <a:off x="8719930" y="3882887"/>
            <a:ext cx="901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96%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3639414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607130-F9AA-434E-9DDF-8653DCEE7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Koliko vremena dnevno koristiš računalo ili smartphone?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D5113852-A960-4095-B683-41394CED5B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3566"/>
          <a:stretch/>
        </p:blipFill>
        <p:spPr>
          <a:xfrm>
            <a:off x="1663569" y="2517914"/>
            <a:ext cx="8686800" cy="2197947"/>
          </a:xfrm>
          <a:prstGeom prst="rect">
            <a:avLst/>
          </a:prstGeom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74DAABF1-A316-41C4-9750-FECC2E98FCA6}"/>
              </a:ext>
            </a:extLst>
          </p:cNvPr>
          <p:cNvSpPr txBox="1"/>
          <p:nvPr/>
        </p:nvSpPr>
        <p:spPr>
          <a:xfrm>
            <a:off x="9289774" y="3074504"/>
            <a:ext cx="1033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32%</a:t>
            </a:r>
            <a:endParaRPr lang="hr-HR" sz="2400" b="1" dirty="0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D2CC0CA1-D4FA-43AD-BB80-1715C30CDEC7}"/>
              </a:ext>
            </a:extLst>
          </p:cNvPr>
          <p:cNvSpPr txBox="1"/>
          <p:nvPr/>
        </p:nvSpPr>
        <p:spPr>
          <a:xfrm>
            <a:off x="8587409" y="3843130"/>
            <a:ext cx="861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47%</a:t>
            </a:r>
            <a:endParaRPr lang="hr-HR" sz="2400" b="1" dirty="0"/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1A5352CF-1195-4E06-940B-EDC3A21D071F}"/>
              </a:ext>
            </a:extLst>
          </p:cNvPr>
          <p:cNvSpPr txBox="1"/>
          <p:nvPr/>
        </p:nvSpPr>
        <p:spPr>
          <a:xfrm>
            <a:off x="8415131" y="2843671"/>
            <a:ext cx="1033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21%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3316106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E34AF3F-821E-40E0-A937-B3D073ECA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Koliko od toga koristiš internet?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1B1AA886-F156-451F-AEB4-1184A8CB0B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1012" y="2494791"/>
            <a:ext cx="8686800" cy="2266122"/>
          </a:xfrm>
          <a:prstGeom prst="rect">
            <a:avLst/>
          </a:prstGeom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81C5F69C-C7FC-4E0D-8AA2-40FC9EE7A49A}"/>
              </a:ext>
            </a:extLst>
          </p:cNvPr>
          <p:cNvSpPr txBox="1"/>
          <p:nvPr/>
        </p:nvSpPr>
        <p:spPr>
          <a:xfrm>
            <a:off x="9276522" y="29673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23%</a:t>
            </a:r>
            <a:endParaRPr lang="hr-HR" sz="2400" b="1" dirty="0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09B016B8-5964-47FF-BE7C-9C659D1A9DF5}"/>
              </a:ext>
            </a:extLst>
          </p:cNvPr>
          <p:cNvSpPr txBox="1"/>
          <p:nvPr/>
        </p:nvSpPr>
        <p:spPr>
          <a:xfrm>
            <a:off x="8362122" y="29673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23%</a:t>
            </a:r>
            <a:endParaRPr lang="hr-HR" sz="2400" b="1" dirty="0"/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340204D2-148E-4BAC-A93F-BD7745E25721}"/>
              </a:ext>
            </a:extLst>
          </p:cNvPr>
          <p:cNvSpPr txBox="1"/>
          <p:nvPr/>
        </p:nvSpPr>
        <p:spPr>
          <a:xfrm>
            <a:off x="8819322" y="3803373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54%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126561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142B39A-2FF4-42D7-AD18-FB0B1C1FB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Nadziru li roditelji koliko vremena provodiš na internetu?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D493C54B-A04A-45D4-9354-38F65F0276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6176" y="2495420"/>
            <a:ext cx="8686800" cy="2265493"/>
          </a:xfrm>
          <a:prstGeom prst="rect">
            <a:avLst/>
          </a:prstGeom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4ADD7EF4-92A6-42AE-A20A-30C5EEF51520}"/>
              </a:ext>
            </a:extLst>
          </p:cNvPr>
          <p:cNvSpPr txBox="1"/>
          <p:nvPr/>
        </p:nvSpPr>
        <p:spPr>
          <a:xfrm>
            <a:off x="9037983" y="3572228"/>
            <a:ext cx="887896" cy="463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68%</a:t>
            </a:r>
            <a:endParaRPr lang="hr-HR" sz="2400" b="1" dirty="0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8B98022F-1ABE-4926-A896-1E464D98EC7D}"/>
              </a:ext>
            </a:extLst>
          </p:cNvPr>
          <p:cNvSpPr txBox="1"/>
          <p:nvPr/>
        </p:nvSpPr>
        <p:spPr>
          <a:xfrm>
            <a:off x="8104051" y="3166501"/>
            <a:ext cx="1033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32%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2880187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ružnica">
  <a:themeElements>
    <a:clrScheme name="Kružnica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Kružnic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užnica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Kružnica</Template>
  <TotalTime>388</TotalTime>
  <Words>370</Words>
  <Application>Microsoft Office PowerPoint</Application>
  <PresentationFormat>Široki zaslon</PresentationFormat>
  <Paragraphs>63</Paragraphs>
  <Slides>25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25</vt:i4>
      </vt:variant>
    </vt:vector>
  </HeadingPairs>
  <TitlesOfParts>
    <vt:vector size="30" baseType="lpstr">
      <vt:lpstr>Arial</vt:lpstr>
      <vt:lpstr>Courier New</vt:lpstr>
      <vt:lpstr>Perpetua</vt:lpstr>
      <vt:lpstr>Tw Cen MT</vt:lpstr>
      <vt:lpstr>Kružnica</vt:lpstr>
      <vt:lpstr>Učenici i društvene mreže</vt:lpstr>
      <vt:lpstr>Nekoliko bitnih činjenica o internetu</vt:lpstr>
      <vt:lpstr>PowerPoint prezentacija</vt:lpstr>
      <vt:lpstr>PowerPoint prezentacija</vt:lpstr>
      <vt:lpstr>PowerPoint prezentacija</vt:lpstr>
      <vt:lpstr>Koristiš li svaki dan internet?</vt:lpstr>
      <vt:lpstr>Koliko vremena dnevno koristiš računalo ili smartphone?</vt:lpstr>
      <vt:lpstr>Koliko od toga koristiš internet?</vt:lpstr>
      <vt:lpstr>Nadziru li roditelji koliko vremena provodiš na internetu?</vt:lpstr>
      <vt:lpstr>Ograničavaju li ti roditelji korištenje interneta?</vt:lpstr>
      <vt:lpstr>Koje sadržaje najviše koristiš na internetu?</vt:lpstr>
      <vt:lpstr>Radi korištenja interneta ne naspavam se dovoljno noću</vt:lpstr>
      <vt:lpstr>Zanemaruješ li svoje školske obveze zbog interneta?</vt:lpstr>
      <vt:lpstr>Imaš li profil na Facebooku?</vt:lpstr>
      <vt:lpstr>Profil mi je otvoren prije 13. godine života?</vt:lpstr>
      <vt:lpstr>Jesi li na društvenoj mreži u svojim podacima objavio/la i svoju adresu i broj mobitela?</vt:lpstr>
      <vt:lpstr>Jesi li se ikada išao/la sastati s osobom koju si upoznao/la na društvenoj mreži?</vt:lpstr>
      <vt:lpstr>Jesi li imao/la neugodnih iskustava na internetu?</vt:lpstr>
      <vt:lpstr>Kakvih? (moguće je više odgovora)</vt:lpstr>
      <vt:lpstr>Kome bi se, da doživiš bilo kakav oblik elektronskog nasilja, obratio/la za pomoć? (moguće je više odgovora)</vt:lpstr>
      <vt:lpstr> Jesi li ti ikad nešto loše napiso/la i objavio/la na internetu? 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Učenici i društvene mreže</dc:title>
  <dc:creator>Marina Perica</dc:creator>
  <cp:lastModifiedBy>Marina Perica</cp:lastModifiedBy>
  <cp:revision>23</cp:revision>
  <dcterms:created xsi:type="dcterms:W3CDTF">2020-03-31T19:07:13Z</dcterms:created>
  <dcterms:modified xsi:type="dcterms:W3CDTF">2020-07-08T15:38:37Z</dcterms:modified>
</cp:coreProperties>
</file>